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handoutMasterIdLst>
    <p:handoutMasterId r:id="rId39"/>
  </p:handoutMasterIdLst>
  <p:sldIdLst>
    <p:sldId id="256" r:id="rId2"/>
    <p:sldId id="257" r:id="rId3"/>
    <p:sldId id="258" r:id="rId4"/>
    <p:sldId id="276" r:id="rId5"/>
    <p:sldId id="259" r:id="rId6"/>
    <p:sldId id="261" r:id="rId7"/>
    <p:sldId id="277" r:id="rId8"/>
    <p:sldId id="262" r:id="rId9"/>
    <p:sldId id="278" r:id="rId10"/>
    <p:sldId id="279" r:id="rId11"/>
    <p:sldId id="263" r:id="rId12"/>
    <p:sldId id="286" r:id="rId13"/>
    <p:sldId id="288" r:id="rId14"/>
    <p:sldId id="270" r:id="rId15"/>
    <p:sldId id="265" r:id="rId16"/>
    <p:sldId id="266" r:id="rId17"/>
    <p:sldId id="275" r:id="rId18"/>
    <p:sldId id="289" r:id="rId19"/>
    <p:sldId id="280" r:id="rId20"/>
    <p:sldId id="268" r:id="rId21"/>
    <p:sldId id="285" r:id="rId22"/>
    <p:sldId id="267" r:id="rId23"/>
    <p:sldId id="281" r:id="rId24"/>
    <p:sldId id="269" r:id="rId25"/>
    <p:sldId id="282" r:id="rId26"/>
    <p:sldId id="272" r:id="rId27"/>
    <p:sldId id="271" r:id="rId28"/>
    <p:sldId id="283" r:id="rId29"/>
    <p:sldId id="284" r:id="rId30"/>
    <p:sldId id="260" r:id="rId31"/>
    <p:sldId id="292" r:id="rId32"/>
    <p:sldId id="290" r:id="rId33"/>
    <p:sldId id="291" r:id="rId34"/>
    <p:sldId id="287" r:id="rId35"/>
    <p:sldId id="274" r:id="rId36"/>
    <p:sldId id="27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Wroth" initials="CW" lastIdx="1" clrIdx="0">
    <p:extLst>
      <p:ext uri="{19B8F6BF-5375-455C-9EA6-DF929625EA0E}">
        <p15:presenceInfo xmlns:p15="http://schemas.microsoft.com/office/powerpoint/2012/main" userId="99df734672f2b9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224" autoAdjust="0"/>
  </p:normalViewPr>
  <p:slideViewPr>
    <p:cSldViewPr snapToGrid="0">
      <p:cViewPr varScale="1">
        <p:scale>
          <a:sx n="67" d="100"/>
          <a:sy n="67" d="100"/>
        </p:scale>
        <p:origin x="2214" y="72"/>
      </p:cViewPr>
      <p:guideLst/>
    </p:cSldViewPr>
  </p:slideViewPr>
  <p:outlineViewPr>
    <p:cViewPr>
      <p:scale>
        <a:sx n="33" d="100"/>
        <a:sy n="33" d="100"/>
      </p:scale>
      <p:origin x="0" y="-1254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C6226-7640-460E-B970-7CFE0DE3A2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F38F174C-6462-4C09-8D0F-9F364648C8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5E098-7D5B-415D-929B-A7688C54759D}" type="datetimeFigureOut">
              <a:rPr lang="en-ZA" smtClean="0"/>
              <a:t>2021/02/05</a:t>
            </a:fld>
            <a:endParaRPr lang="en-ZA"/>
          </a:p>
        </p:txBody>
      </p:sp>
      <p:sp>
        <p:nvSpPr>
          <p:cNvPr id="4" name="Footer Placeholder 3">
            <a:extLst>
              <a:ext uri="{FF2B5EF4-FFF2-40B4-BE49-F238E27FC236}">
                <a16:creationId xmlns:a16="http://schemas.microsoft.com/office/drawing/2014/main" id="{EBF24B19-97B6-47EC-B382-F42F950F82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5" name="Slide Number Placeholder 4">
            <a:extLst>
              <a:ext uri="{FF2B5EF4-FFF2-40B4-BE49-F238E27FC236}">
                <a16:creationId xmlns:a16="http://schemas.microsoft.com/office/drawing/2014/main" id="{335EFA53-9F54-4FEC-AB2E-6B43B6978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85D681-BA69-4E41-8F20-E2637EB000D6}" type="slidenum">
              <a:rPr lang="en-ZA" smtClean="0"/>
              <a:t>‹#›</a:t>
            </a:fld>
            <a:endParaRPr lang="en-ZA"/>
          </a:p>
        </p:txBody>
      </p:sp>
    </p:spTree>
    <p:extLst>
      <p:ext uri="{BB962C8B-B14F-4D97-AF65-F5344CB8AC3E}">
        <p14:creationId xmlns:p14="http://schemas.microsoft.com/office/powerpoint/2010/main" val="18582006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FD755-D993-45E7-B1BE-2F897D3C9651}" type="datetimeFigureOut">
              <a:rPr lang="en-ZA" smtClean="0"/>
              <a:t>2021/02/05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ZA"/>
              <a:t>@AngusRedBlue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2D7A9-02A2-4763-8F9C-EF292DB3CF5F}" type="slidenum">
              <a:rPr lang="en-ZA" smtClean="0"/>
              <a:t>‹#›</a:t>
            </a:fld>
            <a:endParaRPr lang="en-ZA"/>
          </a:p>
        </p:txBody>
      </p:sp>
    </p:spTree>
    <p:extLst>
      <p:ext uri="{BB962C8B-B14F-4D97-AF65-F5344CB8AC3E}">
        <p14:creationId xmlns:p14="http://schemas.microsoft.com/office/powerpoint/2010/main" val="3568711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Keynote Benjamin Strick</a:t>
            </a:r>
            <a:br>
              <a:rPr lang="en-US" dirty="0"/>
            </a:br>
            <a:br>
              <a:rPr lang="en-US" dirty="0"/>
            </a:br>
            <a:r>
              <a:rPr lang="en-US" b="1" i="0" dirty="0">
                <a:solidFill>
                  <a:srgbClr val="494949"/>
                </a:solidFill>
                <a:effectLst/>
                <a:latin typeface="Open Sans"/>
              </a:rPr>
              <a:t>Location Finding and Visual Forensics - A Case Study Presentation</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a:t>
            </a:fld>
            <a:endParaRPr lang="en-ZA"/>
          </a:p>
        </p:txBody>
      </p:sp>
    </p:spTree>
    <p:extLst>
      <p:ext uri="{BB962C8B-B14F-4D97-AF65-F5344CB8AC3E}">
        <p14:creationId xmlns:p14="http://schemas.microsoft.com/office/powerpoint/2010/main" val="378502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focus on the complex skills needed to start doing OSINT.</a:t>
            </a:r>
          </a:p>
          <a:p>
            <a:endParaRPr lang="en-US" dirty="0"/>
          </a:p>
          <a:p>
            <a:r>
              <a:rPr lang="en-US" dirty="0"/>
              <a:t>End</a:t>
            </a:r>
            <a:br>
              <a:rPr lang="en-US" dirty="0"/>
            </a:br>
            <a:br>
              <a:rPr lang="en-US" dirty="0"/>
            </a:br>
            <a:r>
              <a:rPr lang="en-US" dirty="0"/>
              <a:t>SEE how simple that is?</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20</a:t>
            </a:fld>
            <a:endParaRPr lang="en-ZA"/>
          </a:p>
        </p:txBody>
      </p:sp>
      <p:sp>
        <p:nvSpPr>
          <p:cNvPr id="5" name="Footer Placeholder 4">
            <a:extLst>
              <a:ext uri="{FF2B5EF4-FFF2-40B4-BE49-F238E27FC236}">
                <a16:creationId xmlns:a16="http://schemas.microsoft.com/office/drawing/2014/main" id="{B5138503-6F20-448D-9DB3-418EE01674FB}"/>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97479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find</a:t>
            </a:r>
            <a:br>
              <a:rPr lang="en-US" sz="1200" dirty="0"/>
            </a:br>
            <a:r>
              <a:rPr lang="en-US" sz="1200" dirty="0"/>
              <a:t>Finding that last known location of a missing person and reading an article knowing that you were perhaps part of finding that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new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your efforts get you that new sweet</a:t>
            </a:r>
            <a:r>
              <a:rPr lang="en-US" sz="1200" baseline="0"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know, you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When you sharpen you abilities, you know what you are able to find. What help you can provide and how to protect yourself, your friends and your family.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Many pieces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With OSINT, one will find small pieces of insignificant information. When you get all these small pieces it builds an interesting picture that is of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The knowledge</a:t>
            </a:r>
            <a:br>
              <a:rPr lang="en-US" sz="1200" baseline="0" dirty="0"/>
            </a:br>
            <a:r>
              <a:rPr lang="en-US" sz="1200" baseline="0" dirty="0"/>
              <a:t>The knowledge of knowing. When you have this skill set, you know what you are able to find, and how to achieve something.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22</a:t>
            </a:fld>
            <a:endParaRPr lang="en-ZA"/>
          </a:p>
        </p:txBody>
      </p:sp>
      <p:sp>
        <p:nvSpPr>
          <p:cNvPr id="5" name="Footer Placeholder 4">
            <a:extLst>
              <a:ext uri="{FF2B5EF4-FFF2-40B4-BE49-F238E27FC236}">
                <a16:creationId xmlns:a16="http://schemas.microsoft.com/office/drawing/2014/main" id="{1906D546-5544-41AA-B669-BEF5DC427BFD}"/>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45836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Champion of </a:t>
            </a:r>
            <a:r>
              <a:rPr lang="en-US" dirty="0" err="1"/>
              <a:t>OpSec</a:t>
            </a:r>
            <a:endParaRPr lang="en-US" dirty="0"/>
          </a:p>
          <a:p>
            <a:r>
              <a:rPr lang="en-US" dirty="0"/>
              <a:t>Being a champion of Operational Security. Being the family OPSEC troll. </a:t>
            </a:r>
          </a:p>
          <a:p>
            <a:endParaRPr lang="en-US" dirty="0"/>
          </a:p>
          <a:p>
            <a:endParaRPr lang="en-US" dirty="0"/>
          </a:p>
          <a:p>
            <a:r>
              <a:rPr lang="en-US" dirty="0"/>
              <a:t>The Hunger</a:t>
            </a:r>
          </a:p>
          <a:p>
            <a:r>
              <a:rPr lang="en-US" dirty="0"/>
              <a:t>You had a taste and want more?</a:t>
            </a:r>
          </a:p>
          <a:p>
            <a:r>
              <a:rPr lang="en-US" dirty="0"/>
              <a:t>Due to the easy of entry into OSINT, and then achieving some success, it is only natural to want more.</a:t>
            </a:r>
          </a:p>
          <a:p>
            <a:r>
              <a:rPr lang="en-US" dirty="0"/>
              <a:t>Whether it is more OSINT, whether it is more challenges</a:t>
            </a:r>
          </a:p>
          <a:p>
            <a:endParaRPr lang="en-US" dirty="0"/>
          </a:p>
          <a:p>
            <a:r>
              <a:rPr lang="en-US" dirty="0"/>
              <a:t>The intent</a:t>
            </a:r>
          </a:p>
          <a:p>
            <a:r>
              <a:rPr lang="en-US" dirty="0"/>
              <a:t>Once</a:t>
            </a:r>
            <a:r>
              <a:rPr lang="en-US" baseline="0" dirty="0"/>
              <a:t> achieving the above, one starts to learn more about security and how to find other information (Hacking). </a:t>
            </a:r>
          </a:p>
          <a:p>
            <a:r>
              <a:rPr lang="en-US" baseline="0" dirty="0"/>
              <a:t>Although the next step is more technically challenging, the hunger and the intent is enough to push into that direction</a:t>
            </a:r>
          </a:p>
          <a:p>
            <a:endParaRPr lang="en-US" baseline="0" dirty="0"/>
          </a:p>
          <a:p>
            <a:r>
              <a:rPr lang="en-US" baseline="0" dirty="0"/>
              <a:t>The path</a:t>
            </a:r>
          </a:p>
          <a:p>
            <a:r>
              <a:rPr lang="en-US" baseline="0" dirty="0"/>
              <a:t>Once you had the drug, built the hunger and have the intent, people tend to build a path in line with security.</a:t>
            </a:r>
          </a:p>
          <a:p>
            <a:r>
              <a:rPr lang="en-US" baseline="0" dirty="0"/>
              <a:t>I evolved from OSINT into forensics challenges, into more hacking CTF’s, then STEGO then offensive security, albeit at a slow pace</a:t>
            </a:r>
          </a:p>
          <a:p>
            <a:r>
              <a:rPr lang="en-US" baseline="0" dirty="0"/>
              <a:t>From there more formal plans evolve into things like </a:t>
            </a:r>
            <a:r>
              <a:rPr lang="en-US" baseline="0" dirty="0" err="1"/>
              <a:t>pentesting</a:t>
            </a:r>
            <a:r>
              <a:rPr lang="en-US" baseline="0" dirty="0"/>
              <a:t>, red teaming, SE or forensics</a:t>
            </a:r>
          </a:p>
          <a:p>
            <a:endParaRPr lang="en-US" baseline="0" dirty="0"/>
          </a:p>
          <a:p>
            <a:r>
              <a:rPr lang="en-US" baseline="0" dirty="0"/>
              <a:t>The career</a:t>
            </a:r>
          </a:p>
          <a:p>
            <a:r>
              <a:rPr lang="en-US" baseline="0" dirty="0"/>
              <a:t>Now, with everything you have learnt and more, you have added many other skills and you are doing more technical work, but all the while, you are using OSINT in its many forms to add value to your new or evolved career!</a:t>
            </a:r>
            <a:endParaRPr lang="en-ZA" dirty="0"/>
          </a:p>
        </p:txBody>
      </p:sp>
      <p:sp>
        <p:nvSpPr>
          <p:cNvPr id="4" name="Slide Number Placeholder 3"/>
          <p:cNvSpPr>
            <a:spLocks noGrp="1"/>
          </p:cNvSpPr>
          <p:nvPr>
            <p:ph type="sldNum" sz="quarter" idx="5"/>
          </p:nvPr>
        </p:nvSpPr>
        <p:spPr/>
        <p:txBody>
          <a:bodyPr/>
          <a:lstStyle/>
          <a:p>
            <a:fld id="{98D2D7A9-02A2-4763-8F9C-EF292DB3CF5F}" type="slidenum">
              <a:rPr lang="en-ZA" smtClean="0"/>
              <a:t>24</a:t>
            </a:fld>
            <a:endParaRPr lang="en-ZA"/>
          </a:p>
        </p:txBody>
      </p:sp>
      <p:sp>
        <p:nvSpPr>
          <p:cNvPr id="5" name="Footer Placeholder 4">
            <a:extLst>
              <a:ext uri="{FF2B5EF4-FFF2-40B4-BE49-F238E27FC236}">
                <a16:creationId xmlns:a16="http://schemas.microsoft.com/office/drawing/2014/main" id="{36376139-9FF0-4746-A694-3FABFF149264}"/>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2957076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you tried.</a:t>
            </a:r>
          </a:p>
          <a:p>
            <a:r>
              <a:rPr lang="en-US" dirty="0"/>
              <a:t>You gave it a shot, you tried and perhaps it was just not for you and that is cool. </a:t>
            </a:r>
          </a:p>
          <a:p>
            <a:endParaRPr lang="en-US" dirty="0"/>
          </a:p>
          <a:p>
            <a:r>
              <a:rPr lang="en-US" dirty="0" err="1"/>
              <a:t>OpSec</a:t>
            </a:r>
            <a:r>
              <a:rPr lang="en-US" dirty="0"/>
              <a:t> Awareness</a:t>
            </a:r>
          </a:p>
          <a:p>
            <a:r>
              <a:rPr lang="en-US" dirty="0"/>
              <a:t>No matter how in depth you got, you learnt something. You learnt to help others protect their OPSEC/PERSEC</a:t>
            </a:r>
          </a:p>
          <a:p>
            <a:endParaRPr lang="en-US" dirty="0"/>
          </a:p>
          <a:p>
            <a:r>
              <a:rPr lang="en-US" dirty="0"/>
              <a:t>Mindfulness</a:t>
            </a:r>
          </a:p>
          <a:p>
            <a:r>
              <a:rPr lang="en-US" dirty="0"/>
              <a:t>By understanding the risks, and how info can be strung together, you will be better equipped to make better decisions related to what you post and push out to the internet.</a:t>
            </a:r>
          </a:p>
          <a:p>
            <a:endParaRPr lang="en-US" dirty="0"/>
          </a:p>
          <a:p>
            <a:r>
              <a:rPr lang="en-US" dirty="0"/>
              <a:t>Remember</a:t>
            </a:r>
          </a:p>
          <a:p>
            <a:r>
              <a:rPr lang="en-US" dirty="0"/>
              <a:t>Those were the days. You had fun and will always remember solving certain challenges, solving a case or what you took from it. </a:t>
            </a:r>
          </a:p>
        </p:txBody>
      </p:sp>
      <p:sp>
        <p:nvSpPr>
          <p:cNvPr id="4" name="Slide Number Placeholder 3"/>
          <p:cNvSpPr>
            <a:spLocks noGrp="1"/>
          </p:cNvSpPr>
          <p:nvPr>
            <p:ph type="sldNum" sz="quarter" idx="5"/>
          </p:nvPr>
        </p:nvSpPr>
        <p:spPr/>
        <p:txBody>
          <a:bodyPr/>
          <a:lstStyle/>
          <a:p>
            <a:fld id="{98D2D7A9-02A2-4763-8F9C-EF292DB3CF5F}" type="slidenum">
              <a:rPr lang="en-ZA" smtClean="0"/>
              <a:t>26</a:t>
            </a:fld>
            <a:endParaRPr lang="en-ZA"/>
          </a:p>
        </p:txBody>
      </p:sp>
      <p:sp>
        <p:nvSpPr>
          <p:cNvPr id="5" name="Footer Placeholder 4">
            <a:extLst>
              <a:ext uri="{FF2B5EF4-FFF2-40B4-BE49-F238E27FC236}">
                <a16:creationId xmlns:a16="http://schemas.microsoft.com/office/drawing/2014/main" id="{509E0BB3-E199-40D1-AC45-5F4A00C54562}"/>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05826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decided to continue down your path with OSINT and didn’t shelve it?</a:t>
            </a:r>
            <a:br>
              <a:rPr lang="en-US" dirty="0"/>
            </a:br>
            <a:br>
              <a:rPr lang="en-US" dirty="0"/>
            </a:br>
            <a:r>
              <a:rPr lang="en-US" dirty="0"/>
              <a:t>Show and Tell</a:t>
            </a:r>
          </a:p>
          <a:p>
            <a:r>
              <a:rPr lang="en-US" dirty="0"/>
              <a:t>Tell your friends and family about what you do, and how. It will help them take better care when posting certain information.</a:t>
            </a:r>
          </a:p>
          <a:p>
            <a:endParaRPr lang="en-US" dirty="0"/>
          </a:p>
          <a:p>
            <a:r>
              <a:rPr lang="en-US" dirty="0"/>
              <a:t>Understand the entry</a:t>
            </a:r>
          </a:p>
          <a:p>
            <a:r>
              <a:rPr lang="en-US" dirty="0"/>
              <a:t>Get involved. It took a lot from me to take on a OSINT challenge in HTB, which then lead me to Trace Labs which lead me to more diverse CTF’s. All this has lead me in a direction of career change. </a:t>
            </a:r>
            <a:br>
              <a:rPr lang="en-US" dirty="0"/>
            </a:br>
            <a:r>
              <a:rPr lang="en-US" dirty="0"/>
              <a:t>**By understanding the ease of entry, you may be more inclined to take your first shot at a challenge or a CTF. </a:t>
            </a:r>
          </a:p>
          <a:p>
            <a:endParaRPr lang="en-US" dirty="0"/>
          </a:p>
          <a:p>
            <a:r>
              <a:rPr lang="en-US" dirty="0"/>
              <a:t>Evolve</a:t>
            </a:r>
          </a:p>
          <a:p>
            <a:r>
              <a:rPr lang="en-US" dirty="0"/>
              <a:t>Follow the path that OSINT takes you. It might lead to more mindfulness and awareness, or could lead you down a path into Information security.</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27</a:t>
            </a:fld>
            <a:endParaRPr lang="en-ZA"/>
          </a:p>
        </p:txBody>
      </p:sp>
    </p:spTree>
    <p:extLst>
      <p:ext uri="{BB962C8B-B14F-4D97-AF65-F5344CB8AC3E}">
        <p14:creationId xmlns:p14="http://schemas.microsoft.com/office/powerpoint/2010/main" val="3718892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34</a:t>
            </a:fld>
            <a:endParaRPr lang="en-ZA"/>
          </a:p>
        </p:txBody>
      </p:sp>
    </p:spTree>
    <p:extLst>
      <p:ext uri="{BB962C8B-B14F-4D97-AF65-F5344CB8AC3E}">
        <p14:creationId xmlns:p14="http://schemas.microsoft.com/office/powerpoint/2010/main" val="219125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36</a:t>
            </a:fld>
            <a:endParaRPr lang="en-ZA"/>
          </a:p>
        </p:txBody>
      </p:sp>
    </p:spTree>
    <p:extLst>
      <p:ext uri="{BB962C8B-B14F-4D97-AF65-F5344CB8AC3E}">
        <p14:creationId xmlns:p14="http://schemas.microsoft.com/office/powerpoint/2010/main" val="5950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br>
              <a:rPr lang="en-US" dirty="0"/>
            </a:br>
            <a:br>
              <a:rPr lang="en-US" dirty="0"/>
            </a:br>
            <a:r>
              <a:rPr lang="en-US" dirty="0"/>
              <a:t>Media</a:t>
            </a:r>
            <a:br>
              <a:rPr lang="en-US" dirty="0"/>
            </a:br>
            <a:br>
              <a:rPr lang="en-US" dirty="0"/>
            </a:br>
            <a:r>
              <a:rPr lang="en-US" dirty="0"/>
              <a:t>Internet (Social Media, blogs, message boards)</a:t>
            </a:r>
          </a:p>
          <a:p>
            <a:endParaRPr lang="en-US" dirty="0"/>
          </a:p>
          <a:p>
            <a:r>
              <a:rPr lang="en-US" dirty="0"/>
              <a:t>Public Gov Data</a:t>
            </a:r>
          </a:p>
          <a:p>
            <a:endParaRPr lang="en-US" dirty="0"/>
          </a:p>
          <a:p>
            <a:r>
              <a:rPr lang="en-US" dirty="0"/>
              <a:t>Academic Publications</a:t>
            </a:r>
          </a:p>
          <a:p>
            <a:endParaRPr lang="en-US" dirty="0"/>
          </a:p>
          <a:p>
            <a:r>
              <a:rPr lang="en-US" dirty="0"/>
              <a:t>Commercial Data</a:t>
            </a:r>
          </a:p>
          <a:p>
            <a:endParaRPr lang="en-US" dirty="0"/>
          </a:p>
          <a:p>
            <a:r>
              <a:rPr lang="en-US" dirty="0"/>
              <a:t>Grey Literature</a:t>
            </a:r>
          </a:p>
          <a:p>
            <a:endParaRPr lang="en-US" dirty="0"/>
          </a:p>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6</a:t>
            </a:fld>
            <a:endParaRPr lang="en-ZA"/>
          </a:p>
        </p:txBody>
      </p:sp>
    </p:spTree>
    <p:extLst>
      <p:ext uri="{BB962C8B-B14F-4D97-AF65-F5344CB8AC3E}">
        <p14:creationId xmlns:p14="http://schemas.microsoft.com/office/powerpoint/2010/main" val="25888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a:t>
            </a:r>
            <a:br>
              <a:rPr lang="en-US" dirty="0"/>
            </a:br>
            <a:br>
              <a:rPr lang="en-US" dirty="0"/>
            </a:br>
            <a:r>
              <a:rPr lang="en-US" dirty="0"/>
              <a:t>So what does this look like?</a:t>
            </a:r>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8</a:t>
            </a:fld>
            <a:endParaRPr lang="en-ZA"/>
          </a:p>
        </p:txBody>
      </p:sp>
    </p:spTree>
    <p:extLst>
      <p:ext uri="{BB962C8B-B14F-4D97-AF65-F5344CB8AC3E}">
        <p14:creationId xmlns:p14="http://schemas.microsoft.com/office/powerpoint/2010/main" val="70071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10</a:t>
            </a:fld>
            <a:endParaRPr lang="en-ZA"/>
          </a:p>
        </p:txBody>
      </p:sp>
    </p:spTree>
    <p:extLst>
      <p:ext uri="{BB962C8B-B14F-4D97-AF65-F5344CB8AC3E}">
        <p14:creationId xmlns:p14="http://schemas.microsoft.com/office/powerpoint/2010/main" val="127058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4"/>
          </p:nvPr>
        </p:nvSpPr>
        <p:spPr/>
        <p:txBody>
          <a:bodyPr/>
          <a:lstStyle/>
          <a:p>
            <a:r>
              <a:rPr lang="en-ZA"/>
              <a:t>@AngusRedBlue</a:t>
            </a:r>
          </a:p>
        </p:txBody>
      </p:sp>
      <p:sp>
        <p:nvSpPr>
          <p:cNvPr id="5" name="Slide Number Placeholder 4"/>
          <p:cNvSpPr>
            <a:spLocks noGrp="1"/>
          </p:cNvSpPr>
          <p:nvPr>
            <p:ph type="sldNum" sz="quarter" idx="5"/>
          </p:nvPr>
        </p:nvSpPr>
        <p:spPr/>
        <p:txBody>
          <a:bodyPr/>
          <a:lstStyle/>
          <a:p>
            <a:fld id="{98D2D7A9-02A2-4763-8F9C-EF292DB3CF5F}" type="slidenum">
              <a:rPr lang="en-ZA" smtClean="0"/>
              <a:t>13</a:t>
            </a:fld>
            <a:endParaRPr lang="en-ZA"/>
          </a:p>
        </p:txBody>
      </p:sp>
    </p:spTree>
    <p:extLst>
      <p:ext uri="{BB962C8B-B14F-4D97-AF65-F5344CB8AC3E}">
        <p14:creationId xmlns:p14="http://schemas.microsoft.com/office/powerpoint/2010/main" val="3802110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15</a:t>
            </a:fld>
            <a:endParaRPr lang="en-ZA"/>
          </a:p>
        </p:txBody>
      </p:sp>
      <p:sp>
        <p:nvSpPr>
          <p:cNvPr id="5" name="Footer Placeholder 4">
            <a:extLst>
              <a:ext uri="{FF2B5EF4-FFF2-40B4-BE49-F238E27FC236}">
                <a16:creationId xmlns:a16="http://schemas.microsoft.com/office/drawing/2014/main" id="{E0091B41-1F96-4C8F-B93A-1CBDBD18CE96}"/>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150789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16</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32361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17</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6376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8D2D7A9-02A2-4763-8F9C-EF292DB3CF5F}" type="slidenum">
              <a:rPr lang="en-ZA" smtClean="0"/>
              <a:t>18</a:t>
            </a:fld>
            <a:endParaRPr lang="en-ZA"/>
          </a:p>
        </p:txBody>
      </p:sp>
      <p:sp>
        <p:nvSpPr>
          <p:cNvPr id="5" name="Footer Placeholder 4">
            <a:extLst>
              <a:ext uri="{FF2B5EF4-FFF2-40B4-BE49-F238E27FC236}">
                <a16:creationId xmlns:a16="http://schemas.microsoft.com/office/drawing/2014/main" id="{0B15C9F7-253E-4E40-A252-5A78528F9213}"/>
              </a:ext>
            </a:extLst>
          </p:cNvPr>
          <p:cNvSpPr>
            <a:spLocks noGrp="1"/>
          </p:cNvSpPr>
          <p:nvPr>
            <p:ph type="ftr" sz="quarter" idx="4"/>
          </p:nvPr>
        </p:nvSpPr>
        <p:spPr/>
        <p:txBody>
          <a:bodyPr/>
          <a:lstStyle/>
          <a:p>
            <a:r>
              <a:rPr lang="en-ZA"/>
              <a:t>@AngusRedBlue</a:t>
            </a:r>
          </a:p>
        </p:txBody>
      </p:sp>
    </p:spTree>
    <p:extLst>
      <p:ext uri="{BB962C8B-B14F-4D97-AF65-F5344CB8AC3E}">
        <p14:creationId xmlns:p14="http://schemas.microsoft.com/office/powerpoint/2010/main" val="3294971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C7B89F-35FA-4F78-B47B-0479611CA5FA}" type="datetime1">
              <a:rPr lang="en-ZA" smtClean="0"/>
              <a:t>2021/02/05</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9255346" y="2750337"/>
            <a:ext cx="1171888" cy="1356442"/>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61951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E5A73-B576-408C-AF66-29DE3700DD5D}"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309"/>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15535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D7E13F-F547-4EA6-BA51-7718C3268398}"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1161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83024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B87A3-EC5D-47CD-A144-0E91E095E9E5}"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66540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3E9464-6D03-4132-90DB-A4B84D2F25EE}"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a:xfrm>
            <a:off x="10729455" y="470992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967048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5C637-1237-49CE-ACB2-2005E12A9C6D}" type="datetime1">
              <a:rPr lang="en-ZA" smtClean="0"/>
              <a:t>2021/02/05</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70154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ADA3E9-148D-4AC9-975E-FA6790750C52}" type="datetime1">
              <a:rPr lang="en-ZA" smtClean="0"/>
              <a:t>2021/02/05</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919557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722F0-1EDF-43ED-9081-BED493D39DFA}" type="datetime1">
              <a:rPr lang="en-ZA" smtClean="0"/>
              <a:t>2021/02/05</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03803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1BBB110-A410-4E11-911D-BEA1429969ED}" type="datetime1">
              <a:rPr lang="en-ZA" smtClean="0"/>
              <a:t>2021/02/05</a:t>
            </a:fld>
            <a:endParaRPr lang="en-ZA"/>
          </a:p>
        </p:txBody>
      </p:sp>
      <p:sp>
        <p:nvSpPr>
          <p:cNvPr id="5" name="Footer Placeholder 4"/>
          <p:cNvSpPr>
            <a:spLocks noGrp="1"/>
          </p:cNvSpPr>
          <p:nvPr>
            <p:ph type="ftr" sz="quarter" idx="11"/>
          </p:nvPr>
        </p:nvSpPr>
        <p:spPr>
          <a:xfrm>
            <a:off x="680321" y="5936188"/>
            <a:ext cx="6126805" cy="365125"/>
          </a:xfrm>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179250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31985-3898-4E68-8AF8-A6283589D278}" type="datetime1">
              <a:rPr lang="en-ZA" smtClean="0"/>
              <a:t>2021/02/05</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34348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DB2F0-8846-453B-AD74-6E43ECC220BC}" type="datetime1">
              <a:rPr lang="en-ZA" smtClean="0"/>
              <a:t>2021/02/05</a:t>
            </a:fld>
            <a:endParaRPr lang="en-ZA"/>
          </a:p>
        </p:txBody>
      </p:sp>
      <p:sp>
        <p:nvSpPr>
          <p:cNvPr id="5" name="Footer Placeholder 4"/>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p:cNvSpPr>
            <a:spLocks noGrp="1"/>
          </p:cNvSpPr>
          <p:nvPr>
            <p:ph type="sldNum" sz="quarter" idx="12"/>
          </p:nvPr>
        </p:nvSpPr>
        <p:spPr>
          <a:xfrm>
            <a:off x="10729455" y="2869895"/>
            <a:ext cx="1154151" cy="1090789"/>
          </a:xfrm>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91105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5097A7-713A-4CFE-B19C-E3A377B87C03}"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2190144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84EF1F-A705-4E18-8666-30F969881F87}" type="datetime1">
              <a:rPr lang="en-ZA" smtClean="0"/>
              <a:t>2021/02/05</a:t>
            </a:fld>
            <a:endParaRPr lang="en-ZA"/>
          </a:p>
        </p:txBody>
      </p:sp>
      <p:sp>
        <p:nvSpPr>
          <p:cNvPr id="8" name="Footer Placeholder 7"/>
          <p:cNvSpPr>
            <a:spLocks noGrp="1"/>
          </p:cNvSpPr>
          <p:nvPr>
            <p:ph type="ftr" sz="quarter" idx="11"/>
          </p:nvPr>
        </p:nvSpPr>
        <p:spPr/>
        <p:txBody>
          <a:bodyPr/>
          <a:lstStyle/>
          <a:p>
            <a:r>
              <a:rPr lang="en-US"/>
              <a:t>OSINT: The gateway drug your mom never told you about.</a:t>
            </a:r>
            <a:endParaRPr lang="en-ZA"/>
          </a:p>
        </p:txBody>
      </p:sp>
      <p:sp>
        <p:nvSpPr>
          <p:cNvPr id="9" name="Slide Number Placeholder 8"/>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8836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3C25E-AC4E-42AB-9930-468694843D56}" type="datetime1">
              <a:rPr lang="en-ZA" smtClean="0"/>
              <a:t>2021/02/05</a:t>
            </a:fld>
            <a:endParaRPr lang="en-ZA"/>
          </a:p>
        </p:txBody>
      </p:sp>
      <p:sp>
        <p:nvSpPr>
          <p:cNvPr id="4" name="Footer Placeholder 3"/>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49024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C4F08D8-A8B4-44E2-813B-04D16F02EF40}" type="datetime1">
              <a:rPr lang="en-ZA" smtClean="0"/>
              <a:t>2021/02/05</a:t>
            </a:fld>
            <a:endParaRPr lang="en-ZA"/>
          </a:p>
        </p:txBody>
      </p:sp>
      <p:sp>
        <p:nvSpPr>
          <p:cNvPr id="3" name="Footer Placeholder 2"/>
          <p:cNvSpPr>
            <a:spLocks noGrp="1"/>
          </p:cNvSpPr>
          <p:nvPr>
            <p:ph type="ftr" sz="quarter" idx="11"/>
          </p:nvPr>
        </p:nvSpPr>
        <p:spPr/>
        <p:txBody>
          <a:bodyPr/>
          <a:lstStyle/>
          <a:p>
            <a:r>
              <a:rPr lang="en-US"/>
              <a:t>OSINT: The gateway drug your mom never told you about.</a:t>
            </a:r>
            <a:endParaRPr lang="en-ZA"/>
          </a:p>
        </p:txBody>
      </p:sp>
      <p:sp>
        <p:nvSpPr>
          <p:cNvPr id="4" name="Slide Number Placeholder 3"/>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190261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E9CF4-841F-4029-BD5F-FFBDF50F6668}"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41554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A64EF-C5A0-4A68-A828-F0118D21ABB5}" type="datetime1">
              <a:rPr lang="en-ZA" smtClean="0"/>
              <a:t>2021/02/05</a:t>
            </a:fld>
            <a:endParaRPr lang="en-ZA"/>
          </a:p>
        </p:txBody>
      </p:sp>
      <p:sp>
        <p:nvSpPr>
          <p:cNvPr id="6" name="Footer Placeholder 5"/>
          <p:cNvSpPr>
            <a:spLocks noGrp="1"/>
          </p:cNvSpPr>
          <p:nvPr>
            <p:ph type="ftr" sz="quarter" idx="11"/>
          </p:nvPr>
        </p:nvSpPr>
        <p:spPr/>
        <p:txBody>
          <a:bodyPr/>
          <a:lstStyle/>
          <a:p>
            <a:r>
              <a:rPr lang="en-US"/>
              <a:t>OSINT: The gateway drug your mom never told you about.</a:t>
            </a:r>
            <a:endParaRPr lang="en-ZA"/>
          </a:p>
        </p:txBody>
      </p:sp>
      <p:sp>
        <p:nvSpPr>
          <p:cNvPr id="7" name="Slide Number Placeholder 6"/>
          <p:cNvSpPr>
            <a:spLocks noGrp="1"/>
          </p:cNvSpPr>
          <p:nvPr>
            <p:ph type="sldNum" sz="quarter" idx="12"/>
          </p:nvPr>
        </p:nvSpPr>
        <p:spPr/>
        <p:txBody>
          <a:bodyPr/>
          <a:lstStyle/>
          <a:p>
            <a:fld id="{327432A8-9E93-4B2C-95D8-8291358AEB31}" type="slidenum">
              <a:rPr lang="en-ZA" smtClean="0"/>
              <a:t>‹#›</a:t>
            </a:fld>
            <a:endParaRPr lang="en-ZA"/>
          </a:p>
        </p:txBody>
      </p:sp>
    </p:spTree>
    <p:extLst>
      <p:ext uri="{BB962C8B-B14F-4D97-AF65-F5344CB8AC3E}">
        <p14:creationId xmlns:p14="http://schemas.microsoft.com/office/powerpoint/2010/main" val="345273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FAA305-5BC9-4B4A-9828-FDDCA40CAB07}" type="datetime1">
              <a:rPr lang="en-ZA" smtClean="0"/>
              <a:t>2021/02/05</a:t>
            </a:fld>
            <a:endParaRPr lang="en-Z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OSINT: The gateway drug your mom never told you about.</a:t>
            </a:r>
            <a:endParaRPr lang="en-Z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27432A8-9E93-4B2C-95D8-8291358AEB31}" type="slidenum">
              <a:rPr lang="en-ZA" smtClean="0"/>
              <a:t>‹#›</a:t>
            </a:fld>
            <a:endParaRPr lang="en-ZA"/>
          </a:p>
        </p:txBody>
      </p:sp>
    </p:spTree>
    <p:extLst>
      <p:ext uri="{BB962C8B-B14F-4D97-AF65-F5344CB8AC3E}">
        <p14:creationId xmlns:p14="http://schemas.microsoft.com/office/powerpoint/2010/main" val="7106966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hyperlink" Target="https://www.linkedin.com/in/chwroth/" TargetMode="External"/><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hyperlink" Target="https://github.com/AngusRed" TargetMode="External"/><Relationship Id="rId12"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twitter.com/hack_south" TargetMode="External"/><Relationship Id="rId11" Type="http://schemas.openxmlformats.org/officeDocument/2006/relationships/image" Target="../media/image35.png"/><Relationship Id="rId5" Type="http://schemas.openxmlformats.org/officeDocument/2006/relationships/hyperlink" Target="https://twitter.com/AngusRedBlue" TargetMode="External"/><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hyperlink" Target="https://www.hackthebox.eu/home/users/profile/195578" TargetMode="Externa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ligence_agency" TargetMode="External"/><Relationship Id="rId2" Type="http://schemas.openxmlformats.org/officeDocument/2006/relationships/hyperlink" Target="https://en.wikipedia.org/wiki/Intelligence_(information_gathering)" TargetMode="External"/><Relationship Id="rId1" Type="http://schemas.openxmlformats.org/officeDocument/2006/relationships/slideLayout" Target="../slideLayouts/slideLayout2.xml"/><Relationship Id="rId6" Type="http://schemas.openxmlformats.org/officeDocument/2006/relationships/hyperlink" Target="https://en.wikipedia.org/wiki/Collective_intelligenc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tionary.org/wiki/overt#Adjectiv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Internet" TargetMode="External"/><Relationship Id="rId13" Type="http://schemas.openxmlformats.org/officeDocument/2006/relationships/hyperlink" Target="https://en.wikipedia.org/wiki/User_created_content" TargetMode="External"/><Relationship Id="rId18" Type="http://schemas.openxmlformats.org/officeDocument/2006/relationships/hyperlink" Target="https://en.wikipedia.org/wiki/Instagram" TargetMode="External"/><Relationship Id="rId26" Type="http://schemas.openxmlformats.org/officeDocument/2006/relationships/hyperlink" Target="https://en.wikipedia.org/wiki/Process_of_intelligence" TargetMode="External"/><Relationship Id="rId3" Type="http://schemas.openxmlformats.org/officeDocument/2006/relationships/hyperlink" Target="https://en.wikipedia.org/wiki/Open-source_intelligence#cite_note-2" TargetMode="External"/><Relationship Id="rId21" Type="http://schemas.openxmlformats.org/officeDocument/2006/relationships/hyperlink" Target="https://en.wikipedia.org/wiki/Academic_publishing" TargetMode="External"/><Relationship Id="rId7" Type="http://schemas.openxmlformats.org/officeDocument/2006/relationships/hyperlink" Target="https://en.wikipedia.org/wiki/Television" TargetMode="External"/><Relationship Id="rId12" Type="http://schemas.openxmlformats.org/officeDocument/2006/relationships/hyperlink" Target="https://en.wikipedia.org/wiki/Digital_video" TargetMode="External"/><Relationship Id="rId17" Type="http://schemas.openxmlformats.org/officeDocument/2006/relationships/hyperlink" Target="https://en.wikipedia.org/wiki/Twitter" TargetMode="External"/><Relationship Id="rId25" Type="http://schemas.openxmlformats.org/officeDocument/2006/relationships/hyperlink" Target="https://en.wikipedia.org/wiki/Newsletter" TargetMode="External"/><Relationship Id="rId2" Type="http://schemas.openxmlformats.org/officeDocument/2006/relationships/notesSlide" Target="../notesSlides/notesSlide2.xml"/><Relationship Id="rId16" Type="http://schemas.openxmlformats.org/officeDocument/2006/relationships/hyperlink" Target="https://en.wikipedia.org/wiki/Facebook" TargetMode="External"/><Relationship Id="rId20" Type="http://schemas.openxmlformats.org/officeDocument/2006/relationships/hyperlink" Target="https://en.wikipedia.org/wiki/Academic_journal" TargetMode="External"/><Relationship Id="rId1" Type="http://schemas.openxmlformats.org/officeDocument/2006/relationships/slideLayout" Target="../slideLayouts/slideLayout2.xml"/><Relationship Id="rId6" Type="http://schemas.openxmlformats.org/officeDocument/2006/relationships/hyperlink" Target="https://en.wikipedia.org/wiki/Radio" TargetMode="External"/><Relationship Id="rId11" Type="http://schemas.openxmlformats.org/officeDocument/2006/relationships/hyperlink" Target="https://en.wikipedia.org/wiki/Discussion_group" TargetMode="External"/><Relationship Id="rId24" Type="http://schemas.openxmlformats.org/officeDocument/2006/relationships/hyperlink" Target="https://en.wikipedia.org/wiki/Preprint" TargetMode="External"/><Relationship Id="rId5" Type="http://schemas.openxmlformats.org/officeDocument/2006/relationships/hyperlink" Target="https://en.wikipedia.org/wiki/Magazines" TargetMode="External"/><Relationship Id="rId15" Type="http://schemas.openxmlformats.org/officeDocument/2006/relationships/hyperlink" Target="https://en.wikipedia.org/wiki/Social" TargetMode="External"/><Relationship Id="rId23" Type="http://schemas.openxmlformats.org/officeDocument/2006/relationships/hyperlink" Target="https://en.wikipedia.org/wiki/Grey_literature" TargetMode="External"/><Relationship Id="rId10" Type="http://schemas.openxmlformats.org/officeDocument/2006/relationships/hyperlink" Target="https://en.wikipedia.org/wiki/Blogs" TargetMode="External"/><Relationship Id="rId19" Type="http://schemas.openxmlformats.org/officeDocument/2006/relationships/hyperlink" Target="https://en.wikipedia.org/wiki/Telephone_directories" TargetMode="External"/><Relationship Id="rId4" Type="http://schemas.openxmlformats.org/officeDocument/2006/relationships/hyperlink" Target="https://en.wikipedia.org/wiki/Newspapers" TargetMode="External"/><Relationship Id="rId9" Type="http://schemas.openxmlformats.org/officeDocument/2006/relationships/hyperlink" Target="https://en.wikipedia.org/wiki/Online_publication" TargetMode="External"/><Relationship Id="rId14" Type="http://schemas.openxmlformats.org/officeDocument/2006/relationships/hyperlink" Target="https://en.wikipedia.org/wiki/YouTube" TargetMode="External"/><Relationship Id="rId22" Type="http://schemas.openxmlformats.org/officeDocument/2006/relationships/hyperlink" Target="https://en.wikipedia.org/wiki/Satellite_imagery" TargetMode="External"/><Relationship Id="rId27" Type="http://schemas.openxmlformats.org/officeDocument/2006/relationships/hyperlink" Target="https://en.wikipedia.org/wiki/Open-source_intelligence#cite_note-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B87B-1B49-4A5E-A45A-ECEBDE058A92}"/>
              </a:ext>
            </a:extLst>
          </p:cNvPr>
          <p:cNvSpPr>
            <a:spLocks noGrp="1"/>
          </p:cNvSpPr>
          <p:nvPr>
            <p:ph type="ctrTitle"/>
          </p:nvPr>
        </p:nvSpPr>
        <p:spPr/>
        <p:txBody>
          <a:bodyPr/>
          <a:lstStyle/>
          <a:p>
            <a:r>
              <a:rPr lang="en-US" sz="4000" dirty="0"/>
              <a:t>OSINT?</a:t>
            </a:r>
            <a:endParaRPr lang="en-ZA" sz="4000" dirty="0"/>
          </a:p>
        </p:txBody>
      </p:sp>
      <p:sp>
        <p:nvSpPr>
          <p:cNvPr id="3" name="Subtitle 2">
            <a:extLst>
              <a:ext uri="{FF2B5EF4-FFF2-40B4-BE49-F238E27FC236}">
                <a16:creationId xmlns:a16="http://schemas.microsoft.com/office/drawing/2014/main" id="{1FBB34E4-5739-4362-B659-873724D7A194}"/>
              </a:ext>
            </a:extLst>
          </p:cNvPr>
          <p:cNvSpPr>
            <a:spLocks noGrp="1"/>
          </p:cNvSpPr>
          <p:nvPr>
            <p:ph type="subTitle" idx="1"/>
          </p:nvPr>
        </p:nvSpPr>
        <p:spPr/>
        <p:txBody>
          <a:bodyPr/>
          <a:lstStyle/>
          <a:p>
            <a:r>
              <a:rPr lang="en-US" sz="2000" dirty="0"/>
              <a:t>The gateway drug your mom never told you about.</a:t>
            </a:r>
            <a:endParaRPr lang="en-ZA" dirty="0"/>
          </a:p>
        </p:txBody>
      </p:sp>
      <p:pic>
        <p:nvPicPr>
          <p:cNvPr id="1026" name="Picture 2" descr="Confused The Kid Mero GIF by Desus &amp; Mero">
            <a:extLst>
              <a:ext uri="{FF2B5EF4-FFF2-40B4-BE49-F238E27FC236}">
                <a16:creationId xmlns:a16="http://schemas.microsoft.com/office/drawing/2014/main" id="{01162386-AE41-4E03-BA6E-6F6C11780AE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4661835" cy="261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hs GIF">
            <a:extLst>
              <a:ext uri="{FF2B5EF4-FFF2-40B4-BE49-F238E27FC236}">
                <a16:creationId xmlns:a16="http://schemas.microsoft.com/office/drawing/2014/main" id="{40CFEB3C-E17C-46C4-AC55-A29C20A5D48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04456" y="-1"/>
            <a:ext cx="6087544" cy="26125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logo&#10;&#10;Description automatically generated">
            <a:extLst>
              <a:ext uri="{FF2B5EF4-FFF2-40B4-BE49-F238E27FC236}">
                <a16:creationId xmlns:a16="http://schemas.microsoft.com/office/drawing/2014/main" id="{91EB6C15-4FEE-4A3B-9068-65BD28ADD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9788" y="2578557"/>
            <a:ext cx="1666874" cy="1666874"/>
          </a:xfrm>
          <a:prstGeom prst="rect">
            <a:avLst/>
          </a:prstGeom>
        </p:spPr>
      </p:pic>
      <p:sp>
        <p:nvSpPr>
          <p:cNvPr id="8" name="Subtitle 2">
            <a:extLst>
              <a:ext uri="{FF2B5EF4-FFF2-40B4-BE49-F238E27FC236}">
                <a16:creationId xmlns:a16="http://schemas.microsoft.com/office/drawing/2014/main" id="{6E35BC93-FA07-4C12-8F01-2CB39D031078}"/>
              </a:ext>
            </a:extLst>
          </p:cNvPr>
          <p:cNvSpPr txBox="1">
            <a:spLocks/>
          </p:cNvSpPr>
          <p:nvPr/>
        </p:nvSpPr>
        <p:spPr>
          <a:xfrm>
            <a:off x="680322" y="5511726"/>
            <a:ext cx="8144134" cy="1117687"/>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Charles Hein Wroth</a:t>
            </a:r>
          </a:p>
          <a:p>
            <a:r>
              <a:rPr lang="en-US" dirty="0"/>
              <a:t>@AngusRedBlue</a:t>
            </a:r>
          </a:p>
          <a:p>
            <a:r>
              <a:rPr lang="en-US" dirty="0"/>
              <a:t>Lead Technical Security Recruiter</a:t>
            </a:r>
            <a:endParaRPr lang="en-ZA" dirty="0"/>
          </a:p>
        </p:txBody>
      </p:sp>
      <p:pic>
        <p:nvPicPr>
          <p:cNvPr id="6" name="Picture 5">
            <a:extLst>
              <a:ext uri="{FF2B5EF4-FFF2-40B4-BE49-F238E27FC236}">
                <a16:creationId xmlns:a16="http://schemas.microsoft.com/office/drawing/2014/main" id="{574066DB-F9F2-4238-AFCA-45A0D2B55B52}"/>
              </a:ext>
            </a:extLst>
          </p:cNvPr>
          <p:cNvPicPr>
            <a:picLocks noChangeAspect="1"/>
          </p:cNvPicPr>
          <p:nvPr/>
        </p:nvPicPr>
        <p:blipFill>
          <a:blip r:embed="rId6"/>
          <a:stretch>
            <a:fillRect/>
          </a:stretch>
        </p:blipFill>
        <p:spPr>
          <a:xfrm>
            <a:off x="9729789" y="4349404"/>
            <a:ext cx="2462212" cy="2474585"/>
          </a:xfrm>
          <a:prstGeom prst="rect">
            <a:avLst/>
          </a:prstGeom>
        </p:spPr>
      </p:pic>
    </p:spTree>
    <p:extLst>
      <p:ext uri="{BB962C8B-B14F-4D97-AF65-F5344CB8AC3E}">
        <p14:creationId xmlns:p14="http://schemas.microsoft.com/office/powerpoint/2010/main" val="178055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7" name="Picture 3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9" name="Picture 3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41" name="Rectangle 4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49" name="Rectangle 48">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3" name="Rectangle 52">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000"/>
              <a:t>Why OSINT?</a:t>
            </a:r>
            <a:br>
              <a:rPr lang="en-US" sz="5000"/>
            </a:br>
            <a:r>
              <a:rPr lang="en-US" sz="5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80323" y="5101298"/>
            <a:ext cx="3739277" cy="1116622"/>
          </a:xfrm>
        </p:spPr>
        <p:txBody>
          <a:bodyPr vert="horz" lIns="91440" tIns="45720" rIns="91440" bIns="45720" rtlCol="0">
            <a:normAutofit/>
          </a:bodyPr>
          <a:lstStyle/>
          <a:p>
            <a:pPr marL="0" indent="0" algn="r">
              <a:buNone/>
            </a:pPr>
            <a:r>
              <a:rPr lang="en-US" sz="2000"/>
              <a:t>#OSINTchallenge</a:t>
            </a:r>
          </a:p>
        </p:txBody>
      </p:sp>
      <p:pic>
        <p:nvPicPr>
          <p:cNvPr id="10" name="Picture 9">
            <a:extLst>
              <a:ext uri="{FF2B5EF4-FFF2-40B4-BE49-F238E27FC236}">
                <a16:creationId xmlns:a16="http://schemas.microsoft.com/office/drawing/2014/main" id="{868A8095-6C92-4705-8B9C-ECEEE61C21C4}"/>
              </a:ext>
            </a:extLst>
          </p:cNvPr>
          <p:cNvPicPr>
            <a:picLocks noChangeAspect="1"/>
          </p:cNvPicPr>
          <p:nvPr/>
        </p:nvPicPr>
        <p:blipFill>
          <a:blip r:embed="rId7"/>
          <a:stretch>
            <a:fillRect/>
          </a:stretch>
        </p:blipFill>
        <p:spPr>
          <a:xfrm>
            <a:off x="5099921" y="187313"/>
            <a:ext cx="6877249" cy="6413036"/>
          </a:xfrm>
          <a:prstGeom prst="rect">
            <a:avLst/>
          </a:prstGeom>
          <a:ln>
            <a:noFill/>
          </a:ln>
          <a:effectLst>
            <a:outerShdw blurRad="76200" dist="63500" dir="5040000" algn="tl" rotWithShape="0">
              <a:srgbClr val="000000">
                <a:alpha val="41000"/>
              </a:srgbClr>
            </a:outerShdw>
          </a:effectLst>
        </p:spPr>
      </p:pic>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680321" y="6337190"/>
            <a:ext cx="5192941"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defTabSz="914400">
              <a:spcAft>
                <a:spcPts val="600"/>
              </a:spcAft>
            </a:pPr>
            <a:fld id="{327432A8-9E93-4B2C-95D8-8291358AEB31}" type="slidenum">
              <a:rPr lang="en-US" sz="1400">
                <a:solidFill>
                  <a:srgbClr val="FFFFFF"/>
                </a:solidFill>
              </a:rPr>
              <a:pPr defTabSz="914400">
                <a:spcAft>
                  <a:spcPts val="600"/>
                </a:spcAft>
              </a:pPr>
              <a:t>10</a:t>
            </a:fld>
            <a:endParaRPr lang="en-US" sz="1400">
              <a:solidFill>
                <a:srgbClr val="FFFFFF"/>
              </a:solidFill>
            </a:endParaRPr>
          </a:p>
        </p:txBody>
      </p:sp>
    </p:spTree>
    <p:extLst>
      <p:ext uri="{BB962C8B-B14F-4D97-AF65-F5344CB8AC3E}">
        <p14:creationId xmlns:p14="http://schemas.microsoft.com/office/powerpoint/2010/main" val="390517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a:xfrm>
            <a:off x="231477" y="677081"/>
            <a:ext cx="9613861" cy="1080938"/>
          </a:xfrm>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err="1"/>
              <a:t>TraceLabs</a:t>
            </a:r>
            <a:endParaRPr lang="en-US" dirty="0"/>
          </a:p>
          <a:p>
            <a:r>
              <a:rPr lang="en-US" sz="2000" dirty="0"/>
              <a:t>A CTF based on 8-12 missing persons cases. It is to challenge someone's ability but is based in real people and real cases and so has a real outcome (Intel passed to law enforcement) in an effort to locate missing person.</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pic>
        <p:nvPicPr>
          <p:cNvPr id="7" name="Picture 6" descr="Graphical user interface, application&#10;&#10;Description automatically generated">
            <a:extLst>
              <a:ext uri="{FF2B5EF4-FFF2-40B4-BE49-F238E27FC236}">
                <a16:creationId xmlns:a16="http://schemas.microsoft.com/office/drawing/2014/main" id="{873D202C-CD5E-4163-9BF9-D26657C38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718" y="3759689"/>
            <a:ext cx="8321066" cy="2262497"/>
          </a:xfrm>
          <a:prstGeom prst="rect">
            <a:avLst/>
          </a:prstGeom>
        </p:spPr>
      </p:pic>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11</a:t>
            </a:fld>
            <a:endParaRPr lang="en-ZA"/>
          </a:p>
        </p:txBody>
      </p:sp>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a:xfrm>
            <a:off x="231477" y="677081"/>
            <a:ext cx="9613861" cy="1080938"/>
          </a:xfrm>
        </p:spPr>
        <p:txBody>
          <a:bodyPr/>
          <a:lstStyle/>
          <a:p>
            <a:r>
              <a:rPr lang="en-US" dirty="0"/>
              <a:t>Why OSINT?</a:t>
            </a:r>
            <a:br>
              <a:rPr lang="en-US" dirty="0"/>
            </a:br>
            <a:r>
              <a:rPr lang="en-US" sz="2800" dirty="0"/>
              <a:t>What I use for?</a:t>
            </a:r>
            <a:endParaRPr lang="en-ZA" dirty="0"/>
          </a:p>
        </p:txBody>
      </p:sp>
      <p:pic>
        <p:nvPicPr>
          <p:cNvPr id="6" name="Content Placeholder 5" descr="Graphical user interface, text&#10;&#10;Description automatically generated">
            <a:extLst>
              <a:ext uri="{FF2B5EF4-FFF2-40B4-BE49-F238E27FC236}">
                <a16:creationId xmlns:a16="http://schemas.microsoft.com/office/drawing/2014/main" id="{40FC5B07-FDDC-4DD9-90D2-22AE49D246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8318" y="2222956"/>
            <a:ext cx="3598863" cy="3598863"/>
          </a:xfrm>
        </p:spPr>
      </p:pic>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12</a:t>
            </a:fld>
            <a:endParaRPr lang="en-ZA"/>
          </a:p>
        </p:txBody>
      </p:sp>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3C2DA0EF-63AC-4771-8476-6BACCD893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08587"/>
            <a:ext cx="4198182" cy="4198182"/>
          </a:xfrm>
          <a:prstGeom prst="rect">
            <a:avLst/>
          </a:prstGeom>
        </p:spPr>
      </p:pic>
    </p:spTree>
    <p:extLst>
      <p:ext uri="{BB962C8B-B14F-4D97-AF65-F5344CB8AC3E}">
        <p14:creationId xmlns:p14="http://schemas.microsoft.com/office/powerpoint/2010/main" val="291604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a:xfrm>
            <a:off x="231477" y="677081"/>
            <a:ext cx="9613861" cy="1080938"/>
          </a:xfrm>
        </p:spPr>
        <p:txBody>
          <a:bodyPr/>
          <a:lstStyle/>
          <a:p>
            <a:r>
              <a:rPr lang="en-US" dirty="0"/>
              <a:t>Why OSINT?</a:t>
            </a:r>
            <a:br>
              <a:rPr lang="en-US" dirty="0"/>
            </a:br>
            <a:r>
              <a:rPr lang="en-US" sz="2800" dirty="0"/>
              <a:t>What I use for?</a:t>
            </a:r>
            <a:endParaRPr lang="en-ZA"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8" name="Slide Number Placeholder 7">
            <a:extLst>
              <a:ext uri="{FF2B5EF4-FFF2-40B4-BE49-F238E27FC236}">
                <a16:creationId xmlns:a16="http://schemas.microsoft.com/office/drawing/2014/main" id="{F5606523-A546-490F-9068-2FCF1BB932E7}"/>
              </a:ext>
            </a:extLst>
          </p:cNvPr>
          <p:cNvSpPr>
            <a:spLocks noGrp="1"/>
          </p:cNvSpPr>
          <p:nvPr>
            <p:ph type="sldNum" sz="quarter" idx="12"/>
          </p:nvPr>
        </p:nvSpPr>
        <p:spPr/>
        <p:txBody>
          <a:bodyPr/>
          <a:lstStyle/>
          <a:p>
            <a:fld id="{327432A8-9E93-4B2C-95D8-8291358AEB31}" type="slidenum">
              <a:rPr lang="en-ZA" smtClean="0"/>
              <a:t>13</a:t>
            </a:fld>
            <a:endParaRPr lang="en-ZA"/>
          </a:p>
        </p:txBody>
      </p:sp>
      <p:pic>
        <p:nvPicPr>
          <p:cNvPr id="2054" name="Picture 6" descr="Image">
            <a:extLst>
              <a:ext uri="{FF2B5EF4-FFF2-40B4-BE49-F238E27FC236}">
                <a16:creationId xmlns:a16="http://schemas.microsoft.com/office/drawing/2014/main" id="{92CA96EE-35C7-478B-937D-D96646EB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44" y="763078"/>
            <a:ext cx="1080938" cy="10809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4916512A-1AB7-4CF6-80BD-79FE9D626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18" y="2043740"/>
            <a:ext cx="3727149" cy="3727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017BC6-9897-4C32-BA73-5438B2015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513" y="978921"/>
            <a:ext cx="2096694" cy="57363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CED31C-ED10-48B6-958D-DCD1662D16B7}"/>
              </a:ext>
            </a:extLst>
          </p:cNvPr>
          <p:cNvPicPr>
            <a:picLocks noChangeAspect="1"/>
          </p:cNvPicPr>
          <p:nvPr/>
        </p:nvPicPr>
        <p:blipFill>
          <a:blip r:embed="rId6"/>
          <a:stretch>
            <a:fillRect/>
          </a:stretch>
        </p:blipFill>
        <p:spPr>
          <a:xfrm>
            <a:off x="7894541" y="2043740"/>
            <a:ext cx="3567257" cy="4185581"/>
          </a:xfrm>
          <a:prstGeom prst="rect">
            <a:avLst/>
          </a:prstGeom>
        </p:spPr>
      </p:pic>
    </p:spTree>
    <p:extLst>
      <p:ext uri="{BB962C8B-B14F-4D97-AF65-F5344CB8AC3E}">
        <p14:creationId xmlns:p14="http://schemas.microsoft.com/office/powerpoint/2010/main" val="129071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Red Teaming and Social Engineering</a:t>
            </a:r>
          </a:p>
          <a:p>
            <a:r>
              <a:rPr lang="en-US" sz="2000" dirty="0"/>
              <a:t>Many red teamers will use OSINT to gather intel on proposed targets. They will use that information to build a picture on their clients in order to exploit vulnerabilities, such as with the human factor using Social Engineering and other exploitation tactics. </a:t>
            </a:r>
          </a:p>
          <a:p>
            <a:r>
              <a:rPr lang="en-US" sz="2000" dirty="0"/>
              <a:t>This often forms part of the recon phase of an engagement.</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4EB18A0-0FF9-41F7-8654-B6803F49159E}"/>
              </a:ext>
            </a:extLst>
          </p:cNvPr>
          <p:cNvSpPr>
            <a:spLocks noGrp="1"/>
          </p:cNvSpPr>
          <p:nvPr>
            <p:ph type="sldNum" sz="quarter" idx="12"/>
          </p:nvPr>
        </p:nvSpPr>
        <p:spPr/>
        <p:txBody>
          <a:bodyPr/>
          <a:lstStyle/>
          <a:p>
            <a:fld id="{327432A8-9E93-4B2C-95D8-8291358AEB31}" type="slidenum">
              <a:rPr lang="en-ZA" smtClean="0"/>
              <a:t>14</a:t>
            </a:fld>
            <a:endParaRPr lang="en-ZA"/>
          </a:p>
        </p:txBody>
      </p:sp>
    </p:spTree>
    <p:extLst>
      <p:ext uri="{BB962C8B-B14F-4D97-AF65-F5344CB8AC3E}">
        <p14:creationId xmlns:p14="http://schemas.microsoft.com/office/powerpoint/2010/main" val="111888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20000"/>
          </a:bodyPr>
          <a:lstStyle/>
          <a:p>
            <a:pPr marL="0" indent="0">
              <a:buNone/>
            </a:pPr>
            <a:r>
              <a:rPr lang="en-US" sz="2600" dirty="0"/>
              <a:t>Business Development</a:t>
            </a:r>
          </a:p>
          <a:p>
            <a:r>
              <a:rPr lang="en-US" sz="2200" dirty="0"/>
              <a:t>As a recruiter I do extensive OSINT to understand my clients or potential clients, what makes them tick and how to string pieces of information together to execute a better pitch to a client.</a:t>
            </a:r>
          </a:p>
          <a:p>
            <a:pPr marL="0" indent="0">
              <a:buNone/>
            </a:pPr>
            <a:r>
              <a:rPr lang="en-US" sz="2600" dirty="0"/>
              <a:t>Example</a:t>
            </a:r>
          </a:p>
          <a:p>
            <a:r>
              <a:rPr lang="en-US" sz="2200" dirty="0"/>
              <a:t>To get an “in” with companies I will find some people I can talk to</a:t>
            </a:r>
          </a:p>
          <a:p>
            <a:r>
              <a:rPr lang="en-US" sz="2200" dirty="0"/>
              <a:t>Will conduct basic research on “target” and people I know, know them</a:t>
            </a:r>
          </a:p>
          <a:p>
            <a:r>
              <a:rPr lang="en-US" sz="2200" dirty="0"/>
              <a:t>Build a picture of the company and people I want to contact</a:t>
            </a:r>
          </a:p>
          <a:p>
            <a:r>
              <a:rPr lang="en-US" sz="2200" dirty="0"/>
              <a:t>Execute outreach using some basic info to help break ice and build familiarity</a:t>
            </a:r>
          </a:p>
          <a:p>
            <a:r>
              <a:rPr lang="en-US" sz="2200" dirty="0"/>
              <a:t>Nothing over the top, nothing intrusive</a:t>
            </a:r>
          </a:p>
          <a:p>
            <a:pPr marL="0" indent="0">
              <a:buNone/>
            </a:pPr>
            <a:r>
              <a:rPr lang="en-US" sz="2200" dirty="0"/>
              <a:t> </a:t>
            </a:r>
            <a:endParaRPr lang="en-ZA" sz="20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40306FF-B011-45AA-B3E5-017C2A2C9536}"/>
              </a:ext>
            </a:extLst>
          </p:cNvPr>
          <p:cNvSpPr>
            <a:spLocks noGrp="1"/>
          </p:cNvSpPr>
          <p:nvPr>
            <p:ph type="sldNum" sz="quarter" idx="12"/>
          </p:nvPr>
        </p:nvSpPr>
        <p:spPr/>
        <p:txBody>
          <a:bodyPr/>
          <a:lstStyle/>
          <a:p>
            <a:fld id="{327432A8-9E93-4B2C-95D8-8291358AEB31}" type="slidenum">
              <a:rPr lang="en-ZA" smtClean="0"/>
              <a:t>15</a:t>
            </a:fld>
            <a:endParaRPr lang="en-ZA"/>
          </a:p>
        </p:txBody>
      </p:sp>
    </p:spTree>
    <p:extLst>
      <p:ext uri="{BB962C8B-B14F-4D97-AF65-F5344CB8AC3E}">
        <p14:creationId xmlns:p14="http://schemas.microsoft.com/office/powerpoint/2010/main" val="303952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fontScale="92500" lnSpcReduction="10000"/>
          </a:bodyPr>
          <a:lstStyle/>
          <a:p>
            <a:pPr marL="0" indent="0">
              <a:buNone/>
            </a:pPr>
            <a:r>
              <a:rPr lang="en-US" sz="2600" dirty="0"/>
              <a:t>Interview Prep</a:t>
            </a:r>
          </a:p>
          <a:p>
            <a:r>
              <a:rPr lang="en-US" sz="2200" dirty="0"/>
              <a:t>As an interviewee when I was a contractor, I would do extensive research into the company I am interviewing with.</a:t>
            </a:r>
          </a:p>
          <a:p>
            <a:pPr marL="0" indent="0">
              <a:buNone/>
            </a:pPr>
            <a:r>
              <a:rPr lang="en-US" sz="2600" dirty="0"/>
              <a:t>Example</a:t>
            </a:r>
          </a:p>
          <a:p>
            <a:r>
              <a:rPr lang="en-US" sz="2200" dirty="0"/>
              <a:t>To show my interest in a company I would always do extensive research.</a:t>
            </a:r>
          </a:p>
          <a:p>
            <a:r>
              <a:rPr lang="en-US" sz="2200" dirty="0"/>
              <a:t>Who am I interviewing with? What is their story? Where did they study?</a:t>
            </a:r>
          </a:p>
          <a:p>
            <a:r>
              <a:rPr lang="en-US" sz="2200" dirty="0"/>
              <a:t>What does the company do, where do they operate, how do they operate?</a:t>
            </a:r>
          </a:p>
          <a:p>
            <a:r>
              <a:rPr lang="en-US" sz="2200" dirty="0"/>
              <a:t>On an interview, when asked about what I know about the company, I can show my understanding which holds me in good stead. </a:t>
            </a:r>
          </a:p>
          <a:p>
            <a:r>
              <a:rPr lang="en-US" sz="2200" dirty="0"/>
              <a:t>I gets the job! </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16</a:t>
            </a:fld>
            <a:endParaRPr lang="en-ZA"/>
          </a:p>
        </p:txBody>
      </p:sp>
    </p:spTree>
    <p:extLst>
      <p:ext uri="{BB962C8B-B14F-4D97-AF65-F5344CB8AC3E}">
        <p14:creationId xmlns:p14="http://schemas.microsoft.com/office/powerpoint/2010/main" val="3571461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600" dirty="0"/>
              <a:t>Candidate Vetting</a:t>
            </a:r>
          </a:p>
          <a:p>
            <a:r>
              <a:rPr lang="en-US" sz="2200" dirty="0"/>
              <a:t>As an interviewer or a recruiter I am sometimes asked to do some background checks on candidates.</a:t>
            </a:r>
          </a:p>
          <a:p>
            <a:r>
              <a:rPr lang="en-US" sz="2200" dirty="0"/>
              <a:t>Using OSINT tactics one can do some basic research into a candidate. </a:t>
            </a:r>
          </a:p>
          <a:p>
            <a:r>
              <a:rPr lang="en-US" sz="2200" dirty="0"/>
              <a:t>What do they do on the weekends, what does their online presence say about who they are as a person and whether there are any red flags.</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17</a:t>
            </a:fld>
            <a:endParaRPr lang="en-ZA"/>
          </a:p>
        </p:txBody>
      </p:sp>
    </p:spTree>
    <p:extLst>
      <p:ext uri="{BB962C8B-B14F-4D97-AF65-F5344CB8AC3E}">
        <p14:creationId xmlns:p14="http://schemas.microsoft.com/office/powerpoint/2010/main" val="297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we use it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600" dirty="0"/>
              <a:t>Police and Military Intelligence</a:t>
            </a:r>
          </a:p>
          <a:p>
            <a:r>
              <a:rPr lang="en-US" sz="2200" dirty="0"/>
              <a:t>Track down threat actors</a:t>
            </a:r>
          </a:p>
          <a:p>
            <a:r>
              <a:rPr lang="en-US" sz="2200" dirty="0"/>
              <a:t>Investigate high net worth people (Lifestyles) by SARS</a:t>
            </a:r>
          </a:p>
          <a:p>
            <a:r>
              <a:rPr lang="en-US" sz="2200" dirty="0"/>
              <a:t>Track down missing children</a:t>
            </a:r>
          </a:p>
          <a:p>
            <a:r>
              <a:rPr lang="en-US" sz="2200" dirty="0"/>
              <a:t>Track down criminals</a:t>
            </a:r>
          </a:p>
          <a:p>
            <a:r>
              <a:rPr lang="en-US" sz="2200" dirty="0"/>
              <a:t>Prosecution</a:t>
            </a:r>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F35D05DE-79E8-4301-A783-CFEC3EC8B383}"/>
              </a:ext>
            </a:extLst>
          </p:cNvPr>
          <p:cNvSpPr>
            <a:spLocks noGrp="1"/>
          </p:cNvSpPr>
          <p:nvPr>
            <p:ph type="sldNum" sz="quarter" idx="12"/>
          </p:nvPr>
        </p:nvSpPr>
        <p:spPr/>
        <p:txBody>
          <a:bodyPr/>
          <a:lstStyle/>
          <a:p>
            <a:fld id="{327432A8-9E93-4B2C-95D8-8291358AEB31}" type="slidenum">
              <a:rPr lang="en-ZA" smtClean="0"/>
              <a:t>18</a:t>
            </a:fld>
            <a:endParaRPr lang="en-ZA"/>
          </a:p>
        </p:txBody>
      </p:sp>
    </p:spTree>
    <p:extLst>
      <p:ext uri="{BB962C8B-B14F-4D97-AF65-F5344CB8AC3E}">
        <p14:creationId xmlns:p14="http://schemas.microsoft.com/office/powerpoint/2010/main" val="340399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drug</a:t>
            </a:r>
            <a:br>
              <a:rPr lang="en-US" dirty="0"/>
            </a:br>
            <a:r>
              <a:rPr lang="en-US" sz="2000" dirty="0"/>
              <a:t>Why it is so awesome?</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19</a:t>
            </a:fld>
            <a:endParaRPr lang="en-ZA"/>
          </a:p>
        </p:txBody>
      </p:sp>
      <p:pic>
        <p:nvPicPr>
          <p:cNvPr id="3074" name="Picture 2" descr="excited whats going on GIF">
            <a:extLst>
              <a:ext uri="{FF2B5EF4-FFF2-40B4-BE49-F238E27FC236}">
                <a16:creationId xmlns:a16="http://schemas.microsoft.com/office/drawing/2014/main" id="{FDB0CB62-D232-4833-A490-3934D170F6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78931" y="2073114"/>
            <a:ext cx="6434137" cy="36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1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5A7C-3617-424A-9CB2-7E3227506AD4}"/>
              </a:ext>
            </a:extLst>
          </p:cNvPr>
          <p:cNvSpPr>
            <a:spLocks noGrp="1"/>
          </p:cNvSpPr>
          <p:nvPr>
            <p:ph type="title"/>
          </p:nvPr>
        </p:nvSpPr>
        <p:spPr/>
        <p:txBody>
          <a:bodyPr/>
          <a:lstStyle/>
          <a:p>
            <a:r>
              <a:rPr lang="en-US" dirty="0"/>
              <a:t>Outline</a:t>
            </a:r>
            <a:endParaRPr lang="en-ZA" dirty="0"/>
          </a:p>
        </p:txBody>
      </p:sp>
      <p:sp>
        <p:nvSpPr>
          <p:cNvPr id="3" name="Content Placeholder 2">
            <a:extLst>
              <a:ext uri="{FF2B5EF4-FFF2-40B4-BE49-F238E27FC236}">
                <a16:creationId xmlns:a16="http://schemas.microsoft.com/office/drawing/2014/main" id="{E23A2451-6990-4F71-A199-6400F8EA2DA1}"/>
              </a:ext>
            </a:extLst>
          </p:cNvPr>
          <p:cNvSpPr>
            <a:spLocks noGrp="1"/>
          </p:cNvSpPr>
          <p:nvPr>
            <p:ph idx="1"/>
          </p:nvPr>
        </p:nvSpPr>
        <p:spPr/>
        <p:txBody>
          <a:bodyPr>
            <a:normAutofit lnSpcReduction="10000"/>
          </a:bodyPr>
          <a:lstStyle/>
          <a:p>
            <a:r>
              <a:rPr lang="en-US" dirty="0"/>
              <a:t>Introduction: /</a:t>
            </a:r>
            <a:r>
              <a:rPr lang="en-US" dirty="0" err="1"/>
              <a:t>whoami</a:t>
            </a:r>
            <a:r>
              <a:rPr lang="en-US" dirty="0"/>
              <a:t> /ipconfig all</a:t>
            </a:r>
          </a:p>
          <a:p>
            <a:r>
              <a:rPr lang="en-US" dirty="0"/>
              <a:t>What is OSINT?: What is open-source intelligence?</a:t>
            </a:r>
          </a:p>
          <a:p>
            <a:r>
              <a:rPr lang="en-US" dirty="0"/>
              <a:t>Why OSINT?: Why conduct OSINT?</a:t>
            </a:r>
          </a:p>
          <a:p>
            <a:r>
              <a:rPr lang="en-US" dirty="0"/>
              <a:t>The drug: Why it is so awesome?</a:t>
            </a:r>
          </a:p>
          <a:p>
            <a:r>
              <a:rPr lang="en-US" dirty="0"/>
              <a:t>The highs: The result</a:t>
            </a:r>
          </a:p>
          <a:p>
            <a:r>
              <a:rPr lang="en-US" dirty="0"/>
              <a:t>The side effects: What can you gain indirectly?</a:t>
            </a:r>
          </a:p>
          <a:p>
            <a:r>
              <a:rPr lang="en-US" dirty="0"/>
              <a:t>What now?: Feed the supply!</a:t>
            </a:r>
          </a:p>
          <a:p>
            <a:r>
              <a:rPr lang="en-US" dirty="0"/>
              <a:t>Questions: Hopefully plenty!</a:t>
            </a:r>
            <a:endParaRPr lang="en-ZA" dirty="0"/>
          </a:p>
        </p:txBody>
      </p:sp>
      <p:sp>
        <p:nvSpPr>
          <p:cNvPr id="4" name="Footer Placeholder 3">
            <a:extLst>
              <a:ext uri="{FF2B5EF4-FFF2-40B4-BE49-F238E27FC236}">
                <a16:creationId xmlns:a16="http://schemas.microsoft.com/office/drawing/2014/main" id="{BA9EE7D6-6CF7-460E-9EA1-D722D5DE076F}"/>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67EB2C5-C0DC-4819-B293-65F2D2073A59}"/>
              </a:ext>
            </a:extLst>
          </p:cNvPr>
          <p:cNvSpPr>
            <a:spLocks noGrp="1"/>
          </p:cNvSpPr>
          <p:nvPr>
            <p:ph type="sldNum" sz="quarter" idx="12"/>
          </p:nvPr>
        </p:nvSpPr>
        <p:spPr/>
        <p:txBody>
          <a:bodyPr/>
          <a:lstStyle/>
          <a:p>
            <a:fld id="{327432A8-9E93-4B2C-95D8-8291358AEB31}" type="slidenum">
              <a:rPr lang="en-ZA" smtClean="0"/>
              <a:t>2</a:t>
            </a:fld>
            <a:endParaRPr lang="en-ZA"/>
          </a:p>
        </p:txBody>
      </p:sp>
    </p:spTree>
    <p:extLst>
      <p:ext uri="{BB962C8B-B14F-4D97-AF65-F5344CB8AC3E}">
        <p14:creationId xmlns:p14="http://schemas.microsoft.com/office/powerpoint/2010/main" val="1847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drug</a:t>
            </a:r>
            <a:br>
              <a:rPr lang="en-US" dirty="0"/>
            </a:br>
            <a:r>
              <a:rPr lang="en-US" sz="2800" dirty="0"/>
              <a:t>Why it is so awesome? </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lnSpcReduction="10000"/>
          </a:bodyPr>
          <a:lstStyle/>
          <a:p>
            <a:pPr marL="0" indent="0" algn="ctr">
              <a:buNone/>
            </a:pPr>
            <a:r>
              <a:rPr lang="en-US" sz="2800" dirty="0"/>
              <a:t>**Easy of entry**</a:t>
            </a:r>
          </a:p>
          <a:p>
            <a:pPr marL="0" indent="0">
              <a:buNone/>
            </a:pPr>
            <a:endParaRPr lang="en-US" sz="2200" dirty="0"/>
          </a:p>
          <a:p>
            <a:pPr marL="0" indent="0">
              <a:buNone/>
            </a:pPr>
            <a:r>
              <a:rPr lang="en-US" sz="2200" dirty="0"/>
              <a:t>Prerequisites</a:t>
            </a:r>
          </a:p>
          <a:p>
            <a:r>
              <a:rPr lang="en-US" sz="2200" dirty="0"/>
              <a:t>A computer/smart phone</a:t>
            </a:r>
          </a:p>
          <a:p>
            <a:r>
              <a:rPr lang="en-US" sz="2200" dirty="0"/>
              <a:t>Internet</a:t>
            </a:r>
          </a:p>
          <a:p>
            <a:r>
              <a:rPr lang="en-US" sz="2200" dirty="0"/>
              <a:t>Curiosity</a:t>
            </a:r>
          </a:p>
          <a:p>
            <a:r>
              <a:rPr lang="en-US" sz="2200" dirty="0"/>
              <a:t>Understanding of ROE</a:t>
            </a:r>
          </a:p>
          <a:p>
            <a:r>
              <a:rPr lang="en-US" sz="2200" dirty="0"/>
              <a:t>Understanding what you want as an outcome</a:t>
            </a:r>
          </a:p>
          <a:p>
            <a:r>
              <a:rPr lang="en-US" sz="2200" dirty="0"/>
              <a:t>Understanding of what you might find (Violence, Sex, Nudity, Death)</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F2F418C-0C85-4478-BD6D-019264387957}"/>
              </a:ext>
            </a:extLst>
          </p:cNvPr>
          <p:cNvSpPr>
            <a:spLocks noGrp="1"/>
          </p:cNvSpPr>
          <p:nvPr>
            <p:ph type="sldNum" sz="quarter" idx="12"/>
          </p:nvPr>
        </p:nvSpPr>
        <p:spPr/>
        <p:txBody>
          <a:bodyPr/>
          <a:lstStyle/>
          <a:p>
            <a:fld id="{327432A8-9E93-4B2C-95D8-8291358AEB31}" type="slidenum">
              <a:rPr lang="en-ZA" smtClean="0"/>
              <a:t>20</a:t>
            </a:fld>
            <a:endParaRPr lang="en-ZA"/>
          </a:p>
        </p:txBody>
      </p:sp>
    </p:spTree>
    <p:extLst>
      <p:ext uri="{BB962C8B-B14F-4D97-AF65-F5344CB8AC3E}">
        <p14:creationId xmlns:p14="http://schemas.microsoft.com/office/powerpoint/2010/main" val="324065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a:xfrm>
            <a:off x="308394" y="753227"/>
            <a:ext cx="9985788" cy="1218448"/>
          </a:xfrm>
        </p:spPr>
        <p:txBody>
          <a:bodyPr/>
          <a:lstStyle/>
          <a:p>
            <a:r>
              <a:rPr lang="en-US" dirty="0"/>
              <a:t>The highs</a:t>
            </a:r>
            <a:br>
              <a:rPr lang="en-US" dirty="0"/>
            </a:br>
            <a:r>
              <a:rPr lang="en-US" sz="2000" dirty="0"/>
              <a:t>What is the result?</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21</a:t>
            </a:fld>
            <a:endParaRPr lang="en-ZA"/>
          </a:p>
        </p:txBody>
      </p:sp>
      <p:pic>
        <p:nvPicPr>
          <p:cNvPr id="7170" name="Picture 2" descr="Amas 2019 GIF by AMAs">
            <a:extLst>
              <a:ext uri="{FF2B5EF4-FFF2-40B4-BE49-F238E27FC236}">
                <a16:creationId xmlns:a16="http://schemas.microsoft.com/office/drawing/2014/main" id="{40FAD163-CD7C-48C3-AEF7-984C8126EF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43832" y="2219325"/>
            <a:ext cx="7023993" cy="371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43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highs</a:t>
            </a:r>
            <a:br>
              <a:rPr lang="en-US" dirty="0"/>
            </a:br>
            <a:r>
              <a:rPr lang="en-US" sz="2800" dirty="0"/>
              <a:t>Why it is so awesome? What is the result?</a:t>
            </a:r>
            <a:endParaRPr lang="en-US"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Satisfaction</a:t>
            </a:r>
          </a:p>
          <a:p>
            <a:r>
              <a:rPr lang="en-US" sz="2200" dirty="0"/>
              <a:t>The find!</a:t>
            </a:r>
          </a:p>
          <a:p>
            <a:r>
              <a:rPr lang="en-US" sz="2200" dirty="0"/>
              <a:t>The new client, new job</a:t>
            </a:r>
          </a:p>
          <a:p>
            <a:r>
              <a:rPr lang="en-US" sz="2200" dirty="0"/>
              <a:t>When you know, you know</a:t>
            </a:r>
          </a:p>
          <a:p>
            <a:r>
              <a:rPr lang="en-US" sz="2200" dirty="0"/>
              <a:t>Many small pieces, make one pretty puzzle</a:t>
            </a:r>
          </a:p>
          <a:p>
            <a:r>
              <a:rPr lang="en-US" sz="2200" dirty="0"/>
              <a:t>The knowledge</a:t>
            </a:r>
          </a:p>
          <a:p>
            <a:endParaRPr lang="en-US" sz="2200" dirty="0"/>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ACB23464-2EAE-4F99-BBD9-E2BC43CEBCC8}"/>
              </a:ext>
            </a:extLst>
          </p:cNvPr>
          <p:cNvSpPr>
            <a:spLocks noGrp="1"/>
          </p:cNvSpPr>
          <p:nvPr>
            <p:ph type="sldNum" sz="quarter" idx="12"/>
          </p:nvPr>
        </p:nvSpPr>
        <p:spPr/>
        <p:txBody>
          <a:bodyPr/>
          <a:lstStyle/>
          <a:p>
            <a:fld id="{327432A8-9E93-4B2C-95D8-8291358AEB31}" type="slidenum">
              <a:rPr lang="en-ZA" smtClean="0"/>
              <a:t>22</a:t>
            </a:fld>
            <a:endParaRPr lang="en-ZA"/>
          </a:p>
        </p:txBody>
      </p:sp>
    </p:spTree>
    <p:extLst>
      <p:ext uri="{BB962C8B-B14F-4D97-AF65-F5344CB8AC3E}">
        <p14:creationId xmlns:p14="http://schemas.microsoft.com/office/powerpoint/2010/main" val="23488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The side effects</a:t>
            </a:r>
            <a:br>
              <a:rPr lang="en-US" dirty="0"/>
            </a:br>
            <a:r>
              <a:rPr lang="en-US" sz="2000" dirty="0"/>
              <a:t>What can you gain indirectly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23</a:t>
            </a:fld>
            <a:endParaRPr lang="en-ZA"/>
          </a:p>
        </p:txBody>
      </p:sp>
      <p:pic>
        <p:nvPicPr>
          <p:cNvPr id="4098" name="Picture 2" descr="Gains Brain Gainz GIF by Joe DeFranco">
            <a:extLst>
              <a:ext uri="{FF2B5EF4-FFF2-40B4-BE49-F238E27FC236}">
                <a16:creationId xmlns:a16="http://schemas.microsoft.com/office/drawing/2014/main" id="{C6D54B34-C9F0-41F9-9651-89066F6CDB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114549"/>
            <a:ext cx="6350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8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The side effects</a:t>
            </a:r>
            <a:br>
              <a:rPr lang="en-US" dirty="0"/>
            </a:br>
            <a:r>
              <a:rPr lang="en-US" sz="2800" dirty="0"/>
              <a:t>What can you gain indirectly</a:t>
            </a:r>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sz="2200" dirty="0"/>
              <a:t>A champion of </a:t>
            </a:r>
            <a:r>
              <a:rPr lang="en-US" sz="2200" dirty="0" err="1"/>
              <a:t>OpSec</a:t>
            </a:r>
            <a:endParaRPr lang="en-US" sz="2200" dirty="0"/>
          </a:p>
          <a:p>
            <a:pPr marL="0" indent="0">
              <a:buNone/>
            </a:pPr>
            <a:r>
              <a:rPr lang="en-US" sz="2200" dirty="0"/>
              <a:t>The hunger</a:t>
            </a:r>
          </a:p>
          <a:p>
            <a:pPr marL="0" indent="0">
              <a:buNone/>
            </a:pPr>
            <a:r>
              <a:rPr lang="en-US" sz="2200" dirty="0"/>
              <a:t>The intent</a:t>
            </a:r>
          </a:p>
          <a:p>
            <a:pPr marL="0" indent="0">
              <a:buNone/>
            </a:pPr>
            <a:r>
              <a:rPr lang="en-US" sz="2200" dirty="0"/>
              <a:t>The path</a:t>
            </a:r>
          </a:p>
          <a:p>
            <a:pPr marL="0" indent="0">
              <a:buNone/>
            </a:pPr>
            <a:r>
              <a:rPr lang="en-US" sz="2200" dirty="0"/>
              <a:t>The career</a:t>
            </a:r>
          </a:p>
          <a:p>
            <a:endParaRPr lang="en-ZA" sz="2200" dirty="0"/>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EBCFDDB1-0BE4-43A5-B7C0-440936685892}"/>
              </a:ext>
            </a:extLst>
          </p:cNvPr>
          <p:cNvSpPr>
            <a:spLocks noGrp="1"/>
          </p:cNvSpPr>
          <p:nvPr>
            <p:ph type="sldNum" sz="quarter" idx="12"/>
          </p:nvPr>
        </p:nvSpPr>
        <p:spPr/>
        <p:txBody>
          <a:bodyPr/>
          <a:lstStyle/>
          <a:p>
            <a:fld id="{327432A8-9E93-4B2C-95D8-8291358AEB31}" type="slidenum">
              <a:rPr lang="en-ZA" smtClean="0"/>
              <a:t>24</a:t>
            </a:fld>
            <a:endParaRPr lang="en-ZA"/>
          </a:p>
        </p:txBody>
      </p:sp>
    </p:spTree>
    <p:extLst>
      <p:ext uri="{BB962C8B-B14F-4D97-AF65-F5344CB8AC3E}">
        <p14:creationId xmlns:p14="http://schemas.microsoft.com/office/powerpoint/2010/main" val="12098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What now?</a:t>
            </a:r>
            <a:br>
              <a:rPr lang="en-US" dirty="0"/>
            </a:br>
            <a:r>
              <a:rPr lang="en-US" sz="2000" dirty="0"/>
              <a:t>Feed the supply</a:t>
            </a:r>
            <a:endParaRPr lang="en-ZA" sz="2000"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25</a:t>
            </a:fld>
            <a:endParaRPr lang="en-ZA"/>
          </a:p>
        </p:txBody>
      </p:sp>
      <p:pic>
        <p:nvPicPr>
          <p:cNvPr id="5122" name="Picture 2" descr="Meditation GIF by Scary Mommy">
            <a:extLst>
              <a:ext uri="{FF2B5EF4-FFF2-40B4-BE49-F238E27FC236}">
                <a16:creationId xmlns:a16="http://schemas.microsoft.com/office/drawing/2014/main" id="{94ED9DD0-1D93-42CF-BB95-72092DB22F9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015300"/>
            <a:ext cx="6648450" cy="373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077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sz="2000" dirty="0"/>
              <a:t>Going clean?</a:t>
            </a:r>
          </a:p>
          <a:p>
            <a:r>
              <a:rPr lang="en-US" sz="2000" dirty="0"/>
              <a:t>At least you tried</a:t>
            </a:r>
          </a:p>
          <a:p>
            <a:r>
              <a:rPr lang="en-US" sz="2000" dirty="0"/>
              <a:t>Better OPSEC/PERSEC awareness</a:t>
            </a:r>
          </a:p>
          <a:p>
            <a:r>
              <a:rPr lang="en-US" sz="2000" dirty="0"/>
              <a:t>Mindfulness</a:t>
            </a:r>
          </a:p>
          <a:p>
            <a:r>
              <a:rPr lang="en-US" sz="2000" dirty="0"/>
              <a:t>Remember the good </a:t>
            </a:r>
            <a:r>
              <a:rPr lang="en-US" sz="2000" dirty="0" err="1"/>
              <a:t>ol</a:t>
            </a:r>
            <a:r>
              <a:rPr lang="en-US" sz="2000" dirty="0"/>
              <a:t> days</a:t>
            </a:r>
          </a:p>
          <a:p>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8F6188C3-631C-47C8-950A-724F03224C9F}"/>
              </a:ext>
            </a:extLst>
          </p:cNvPr>
          <p:cNvSpPr>
            <a:spLocks noGrp="1"/>
          </p:cNvSpPr>
          <p:nvPr>
            <p:ph type="sldNum" sz="quarter" idx="12"/>
          </p:nvPr>
        </p:nvSpPr>
        <p:spPr/>
        <p:txBody>
          <a:bodyPr/>
          <a:lstStyle/>
          <a:p>
            <a:fld id="{327432A8-9E93-4B2C-95D8-8291358AEB31}" type="slidenum">
              <a:rPr lang="en-ZA" smtClean="0"/>
              <a:t>26</a:t>
            </a:fld>
            <a:endParaRPr lang="en-ZA"/>
          </a:p>
        </p:txBody>
      </p:sp>
    </p:spTree>
    <p:extLst>
      <p:ext uri="{BB962C8B-B14F-4D97-AF65-F5344CB8AC3E}">
        <p14:creationId xmlns:p14="http://schemas.microsoft.com/office/powerpoint/2010/main" val="3320536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D534-4E67-45A3-878F-59DDCD6ADFB2}"/>
              </a:ext>
            </a:extLst>
          </p:cNvPr>
          <p:cNvSpPr>
            <a:spLocks noGrp="1"/>
          </p:cNvSpPr>
          <p:nvPr>
            <p:ph type="title"/>
          </p:nvPr>
        </p:nvSpPr>
        <p:spPr/>
        <p:txBody>
          <a:bodyPr/>
          <a:lstStyle/>
          <a:p>
            <a:r>
              <a:rPr lang="en-US" dirty="0"/>
              <a:t>What now?</a:t>
            </a:r>
            <a:br>
              <a:rPr lang="en-US" dirty="0"/>
            </a:br>
            <a:r>
              <a:rPr lang="en-US" sz="2800" dirty="0"/>
              <a:t>Feed the supply</a:t>
            </a:r>
            <a:endParaRPr lang="en-ZA" dirty="0"/>
          </a:p>
        </p:txBody>
      </p:sp>
      <p:sp>
        <p:nvSpPr>
          <p:cNvPr id="3" name="Content Placeholder 2">
            <a:extLst>
              <a:ext uri="{FF2B5EF4-FFF2-40B4-BE49-F238E27FC236}">
                <a16:creationId xmlns:a16="http://schemas.microsoft.com/office/drawing/2014/main" id="{A0F7D246-B8CE-44B2-8D0C-1042ADFAB73E}"/>
              </a:ext>
            </a:extLst>
          </p:cNvPr>
          <p:cNvSpPr>
            <a:spLocks noGrp="1"/>
          </p:cNvSpPr>
          <p:nvPr>
            <p:ph idx="1"/>
          </p:nvPr>
        </p:nvSpPr>
        <p:spPr/>
        <p:txBody>
          <a:bodyPr/>
          <a:lstStyle/>
          <a:p>
            <a:pPr marL="0" indent="0">
              <a:buNone/>
            </a:pPr>
            <a:r>
              <a:rPr lang="en-US" dirty="0"/>
              <a:t>Show and tell</a:t>
            </a:r>
          </a:p>
          <a:p>
            <a:r>
              <a:rPr lang="en-US" sz="2000" dirty="0"/>
              <a:t>Show your friends and family what OSINT is, what you are able to do, and how that makes them vulnerable.</a:t>
            </a:r>
          </a:p>
          <a:p>
            <a:pPr marL="0" indent="0">
              <a:buNone/>
            </a:pPr>
            <a:r>
              <a:rPr lang="en-US" dirty="0"/>
              <a:t>Understand the ease of entry and get involved!</a:t>
            </a:r>
          </a:p>
          <a:p>
            <a:r>
              <a:rPr lang="en-US" sz="2000" dirty="0"/>
              <a:t>Get involved with Trace Labs, get involved with other orgs. Take a swing. It can lead to new avenues of interest and potentially a new career in information security.</a:t>
            </a:r>
          </a:p>
          <a:p>
            <a:pPr marL="0" indent="0">
              <a:buNone/>
            </a:pPr>
            <a:r>
              <a:rPr lang="en-US" dirty="0"/>
              <a:t>Evolve into a new career</a:t>
            </a:r>
          </a:p>
          <a:p>
            <a:r>
              <a:rPr lang="en-US" sz="2000" dirty="0"/>
              <a:t>Walk the path that OSINT takes you. Learn and grow!</a:t>
            </a: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dirty="0"/>
          </a:p>
          <a:p>
            <a:pPr marL="0" indent="0">
              <a:buNone/>
            </a:pPr>
            <a:endParaRPr lang="en-US" dirty="0"/>
          </a:p>
          <a:p>
            <a:endParaRPr lang="en-ZA" dirty="0"/>
          </a:p>
        </p:txBody>
      </p:sp>
      <p:sp>
        <p:nvSpPr>
          <p:cNvPr id="4" name="Footer Placeholder 3">
            <a:extLst>
              <a:ext uri="{FF2B5EF4-FFF2-40B4-BE49-F238E27FC236}">
                <a16:creationId xmlns:a16="http://schemas.microsoft.com/office/drawing/2014/main" id="{B67283A1-FC1A-4E22-B17E-ACA97C35BDBB}"/>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4DCCA628-547F-4590-83DA-1EBBCC77F0FA}"/>
              </a:ext>
            </a:extLst>
          </p:cNvPr>
          <p:cNvSpPr>
            <a:spLocks noGrp="1"/>
          </p:cNvSpPr>
          <p:nvPr>
            <p:ph type="sldNum" sz="quarter" idx="12"/>
          </p:nvPr>
        </p:nvSpPr>
        <p:spPr/>
        <p:txBody>
          <a:bodyPr/>
          <a:lstStyle/>
          <a:p>
            <a:fld id="{327432A8-9E93-4B2C-95D8-8291358AEB31}" type="slidenum">
              <a:rPr lang="en-ZA" smtClean="0"/>
              <a:t>27</a:t>
            </a:fld>
            <a:endParaRPr lang="en-ZA"/>
          </a:p>
        </p:txBody>
      </p:sp>
    </p:spTree>
    <p:extLst>
      <p:ext uri="{BB962C8B-B14F-4D97-AF65-F5344CB8AC3E}">
        <p14:creationId xmlns:p14="http://schemas.microsoft.com/office/powerpoint/2010/main" val="102834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2AE0D-951F-4741-A62A-0AF1D1DB9D1B}"/>
              </a:ext>
            </a:extLst>
          </p:cNvPr>
          <p:cNvSpPr>
            <a:spLocks noGrp="1"/>
          </p:cNvSpPr>
          <p:nvPr>
            <p:ph type="title"/>
          </p:nvPr>
        </p:nvSpPr>
        <p:spPr/>
        <p:txBody>
          <a:bodyPr/>
          <a:lstStyle/>
          <a:p>
            <a:r>
              <a:rPr lang="en-US" dirty="0"/>
              <a:t>Takeaway/Summary</a:t>
            </a:r>
            <a:endParaRPr lang="en-ZA" dirty="0"/>
          </a:p>
        </p:txBody>
      </p:sp>
      <p:sp>
        <p:nvSpPr>
          <p:cNvPr id="4" name="Footer Placeholder 3">
            <a:extLst>
              <a:ext uri="{FF2B5EF4-FFF2-40B4-BE49-F238E27FC236}">
                <a16:creationId xmlns:a16="http://schemas.microsoft.com/office/drawing/2014/main" id="{6BFD8378-1298-45B5-9353-B81506D55DB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8A2CDE65-1037-48A8-8108-38EA895A6842}"/>
              </a:ext>
            </a:extLst>
          </p:cNvPr>
          <p:cNvSpPr>
            <a:spLocks noGrp="1"/>
          </p:cNvSpPr>
          <p:nvPr>
            <p:ph type="sldNum" sz="quarter" idx="12"/>
          </p:nvPr>
        </p:nvSpPr>
        <p:spPr/>
        <p:txBody>
          <a:bodyPr/>
          <a:lstStyle/>
          <a:p>
            <a:fld id="{327432A8-9E93-4B2C-95D8-8291358AEB31}" type="slidenum">
              <a:rPr lang="en-ZA" smtClean="0"/>
              <a:t>28</a:t>
            </a:fld>
            <a:endParaRPr lang="en-ZA"/>
          </a:p>
        </p:txBody>
      </p:sp>
      <p:pic>
        <p:nvPicPr>
          <p:cNvPr id="6146" name="Picture 2">
            <a:extLst>
              <a:ext uri="{FF2B5EF4-FFF2-40B4-BE49-F238E27FC236}">
                <a16:creationId xmlns:a16="http://schemas.microsoft.com/office/drawing/2014/main" id="{CF69E842-1C9C-4B54-BCB8-06BBC9E02B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90986" y="2085975"/>
            <a:ext cx="4895851" cy="367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FE8F-4F10-454F-92BD-70ACB39C7058}"/>
              </a:ext>
            </a:extLst>
          </p:cNvPr>
          <p:cNvSpPr>
            <a:spLocks noGrp="1"/>
          </p:cNvSpPr>
          <p:nvPr>
            <p:ph type="title"/>
          </p:nvPr>
        </p:nvSpPr>
        <p:spPr/>
        <p:txBody>
          <a:bodyPr/>
          <a:lstStyle/>
          <a:p>
            <a:r>
              <a:rPr lang="en-US" dirty="0"/>
              <a:t>Takeaway/Summary</a:t>
            </a:r>
            <a:endParaRPr lang="en-ZA" dirty="0"/>
          </a:p>
        </p:txBody>
      </p:sp>
      <p:sp>
        <p:nvSpPr>
          <p:cNvPr id="3" name="Content Placeholder 2">
            <a:extLst>
              <a:ext uri="{FF2B5EF4-FFF2-40B4-BE49-F238E27FC236}">
                <a16:creationId xmlns:a16="http://schemas.microsoft.com/office/drawing/2014/main" id="{3D6304AF-0B03-43C1-A6DF-049C6B3E574D}"/>
              </a:ext>
            </a:extLst>
          </p:cNvPr>
          <p:cNvSpPr>
            <a:spLocks noGrp="1"/>
          </p:cNvSpPr>
          <p:nvPr>
            <p:ph idx="1"/>
          </p:nvPr>
        </p:nvSpPr>
        <p:spPr/>
        <p:txBody>
          <a:bodyPr/>
          <a:lstStyle/>
          <a:p>
            <a:r>
              <a:rPr lang="en-US" dirty="0"/>
              <a:t>Get involved with OSINT, in whatever form, you are probably doing it already!</a:t>
            </a:r>
          </a:p>
          <a:p>
            <a:r>
              <a:rPr lang="en-US" dirty="0"/>
              <a:t>Scared? Remind yourself of the easy of entry and take a swing!</a:t>
            </a:r>
          </a:p>
          <a:p>
            <a:r>
              <a:rPr lang="en-US" dirty="0"/>
              <a:t>Remember the ROE</a:t>
            </a:r>
          </a:p>
          <a:p>
            <a:r>
              <a:rPr lang="en-US" dirty="0"/>
              <a:t>Tell your friends, family and colleagues about OSINT</a:t>
            </a:r>
          </a:p>
          <a:p>
            <a:r>
              <a:rPr lang="en-US" dirty="0"/>
              <a:t>Follow the path where OSINT takes you</a:t>
            </a:r>
          </a:p>
          <a:p>
            <a:r>
              <a:rPr lang="en-US" dirty="0"/>
              <a:t>If you like it, keep learning and evolve your skills</a:t>
            </a:r>
          </a:p>
          <a:p>
            <a:r>
              <a:rPr lang="en-US" dirty="0"/>
              <a:t>Learn new things</a:t>
            </a:r>
            <a:endParaRPr lang="en-ZA" dirty="0"/>
          </a:p>
        </p:txBody>
      </p:sp>
      <p:sp>
        <p:nvSpPr>
          <p:cNvPr id="4" name="Footer Placeholder 3">
            <a:extLst>
              <a:ext uri="{FF2B5EF4-FFF2-40B4-BE49-F238E27FC236}">
                <a16:creationId xmlns:a16="http://schemas.microsoft.com/office/drawing/2014/main" id="{2FE1338D-D992-4697-A868-955FC24EB90E}"/>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6D8678D8-ED8E-4654-B938-E61BC8D69809}"/>
              </a:ext>
            </a:extLst>
          </p:cNvPr>
          <p:cNvSpPr>
            <a:spLocks noGrp="1"/>
          </p:cNvSpPr>
          <p:nvPr>
            <p:ph type="sldNum" sz="quarter" idx="12"/>
          </p:nvPr>
        </p:nvSpPr>
        <p:spPr/>
        <p:txBody>
          <a:bodyPr/>
          <a:lstStyle/>
          <a:p>
            <a:fld id="{327432A8-9E93-4B2C-95D8-8291358AEB31}" type="slidenum">
              <a:rPr lang="en-ZA" smtClean="0"/>
              <a:t>29</a:t>
            </a:fld>
            <a:endParaRPr lang="en-ZA"/>
          </a:p>
        </p:txBody>
      </p:sp>
    </p:spTree>
    <p:extLst>
      <p:ext uri="{BB962C8B-B14F-4D97-AF65-F5344CB8AC3E}">
        <p14:creationId xmlns:p14="http://schemas.microsoft.com/office/powerpoint/2010/main" val="21930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DE97-EDC8-4CDB-9BA2-691F811F1CD2}"/>
              </a:ext>
            </a:extLst>
          </p:cNvPr>
          <p:cNvSpPr>
            <a:spLocks noGrp="1"/>
          </p:cNvSpPr>
          <p:nvPr>
            <p:ph type="title"/>
          </p:nvPr>
        </p:nvSpPr>
        <p:spPr/>
        <p:txBody>
          <a:bodyPr/>
          <a:lstStyle/>
          <a:p>
            <a:r>
              <a:rPr lang="en-US" dirty="0"/>
              <a:t>Introduction – $ career/ ls -a</a:t>
            </a:r>
            <a:endParaRPr lang="en-ZA" dirty="0"/>
          </a:p>
        </p:txBody>
      </p:sp>
      <p:sp>
        <p:nvSpPr>
          <p:cNvPr id="3" name="Content Placeholder 2">
            <a:extLst>
              <a:ext uri="{FF2B5EF4-FFF2-40B4-BE49-F238E27FC236}">
                <a16:creationId xmlns:a16="http://schemas.microsoft.com/office/drawing/2014/main" id="{B969FAC0-0F1F-43F0-BA1A-CE00FD2905FD}"/>
              </a:ext>
            </a:extLst>
          </p:cNvPr>
          <p:cNvSpPr>
            <a:spLocks noGrp="1"/>
          </p:cNvSpPr>
          <p:nvPr>
            <p:ph idx="1"/>
          </p:nvPr>
        </p:nvSpPr>
        <p:spPr/>
        <p:txBody>
          <a:bodyPr>
            <a:normAutofit/>
          </a:bodyPr>
          <a:lstStyle/>
          <a:p>
            <a:pPr marL="0" lvl="0" indent="0" algn="l" rtl="0">
              <a:lnSpc>
                <a:spcPct val="90000"/>
              </a:lnSpc>
              <a:spcBef>
                <a:spcPts val="0"/>
              </a:spcBef>
              <a:spcAft>
                <a:spcPts val="0"/>
              </a:spcAft>
              <a:buClr>
                <a:schemeClr val="dk1"/>
              </a:buClr>
              <a:buSzPts val="2800"/>
              <a:buNone/>
            </a:pPr>
            <a:r>
              <a:rPr lang="en-US" dirty="0"/>
              <a:t>Charles H Wroth – Lead Technical Security Recruiter (USA/EU/UK/RSA)</a:t>
            </a:r>
          </a:p>
          <a:p>
            <a:pPr marL="63500" indent="0">
              <a:spcBef>
                <a:spcPts val="0"/>
              </a:spcBef>
              <a:buSzPts val="1800"/>
              <a:buNone/>
            </a:pPr>
            <a:r>
              <a:rPr lang="en-US" sz="1700" b="1" dirty="0"/>
              <a:t>*6 Years: Former British Airborne (3 PARA) UK</a:t>
            </a:r>
          </a:p>
          <a:p>
            <a:pPr marL="63500" indent="0">
              <a:spcBef>
                <a:spcPts val="0"/>
              </a:spcBef>
              <a:buSzPts val="1800"/>
              <a:buNone/>
            </a:pPr>
            <a:r>
              <a:rPr lang="en-US" sz="1700" b="1" dirty="0"/>
              <a:t>*6 Years :High Risk Security Advisor (</a:t>
            </a:r>
            <a:r>
              <a:rPr lang="en-US" sz="1700" b="1" dirty="0" err="1"/>
              <a:t>PhysSec</a:t>
            </a:r>
            <a:r>
              <a:rPr lang="en-US" sz="1700" b="1" dirty="0"/>
              <a:t>)</a:t>
            </a:r>
          </a:p>
          <a:p>
            <a:pPr marL="63500" indent="0">
              <a:spcBef>
                <a:spcPts val="0"/>
              </a:spcBef>
              <a:buSzPts val="1800"/>
              <a:buNone/>
            </a:pPr>
            <a:r>
              <a:rPr lang="en-US" sz="1700" b="1" dirty="0"/>
              <a:t>*4 Years: Technical Security Recruiter</a:t>
            </a:r>
          </a:p>
          <a:p>
            <a:pPr marL="63500" lvl="0" indent="0" algn="l" rtl="0">
              <a:lnSpc>
                <a:spcPct val="90000"/>
              </a:lnSpc>
              <a:spcBef>
                <a:spcPts val="0"/>
              </a:spcBef>
              <a:spcAft>
                <a:spcPts val="0"/>
              </a:spcAft>
              <a:buSzPts val="1800"/>
              <a:buNone/>
            </a:pPr>
            <a:r>
              <a:rPr lang="en-US" sz="1700" b="1" dirty="0"/>
              <a:t>  </a:t>
            </a:r>
            <a:r>
              <a:rPr lang="en-US" sz="1700" dirty="0"/>
              <a:t>-Technically advanced security hiring (USA, UK, RSA)</a:t>
            </a:r>
          </a:p>
          <a:p>
            <a:pPr marL="63500" lvl="0" indent="0" algn="l" rtl="0">
              <a:lnSpc>
                <a:spcPct val="90000"/>
              </a:lnSpc>
              <a:spcBef>
                <a:spcPts val="0"/>
              </a:spcBef>
              <a:spcAft>
                <a:spcPts val="0"/>
              </a:spcAft>
              <a:buSzPts val="1800"/>
              <a:buNone/>
            </a:pPr>
            <a:r>
              <a:rPr lang="en-US" sz="1700" dirty="0"/>
              <a:t>  -B Sides Cape Town Co-Organizer (Logistics)</a:t>
            </a:r>
          </a:p>
          <a:p>
            <a:pPr marL="63500" lvl="0" indent="0" algn="l" rtl="0">
              <a:lnSpc>
                <a:spcPct val="90000"/>
              </a:lnSpc>
              <a:spcBef>
                <a:spcPts val="0"/>
              </a:spcBef>
              <a:spcAft>
                <a:spcPts val="0"/>
              </a:spcAft>
              <a:buSzPts val="1800"/>
              <a:buNone/>
            </a:pPr>
            <a:r>
              <a:rPr lang="en-US" sz="1700" dirty="0"/>
              <a:t>  -Working to become a DFIR Consultant</a:t>
            </a:r>
          </a:p>
          <a:p>
            <a:pPr marL="63500" lvl="0" indent="0" algn="l" rtl="0">
              <a:lnSpc>
                <a:spcPct val="90000"/>
              </a:lnSpc>
              <a:spcBef>
                <a:spcPts val="0"/>
              </a:spcBef>
              <a:spcAft>
                <a:spcPts val="0"/>
              </a:spcAft>
              <a:buSzPts val="1800"/>
              <a:buNone/>
            </a:pPr>
            <a:r>
              <a:rPr lang="en-US" sz="1700" dirty="0"/>
              <a:t>  -Hack South (Founder)</a:t>
            </a:r>
          </a:p>
          <a:p>
            <a:pPr marL="63500" lvl="0" indent="0" algn="l" rtl="0">
              <a:lnSpc>
                <a:spcPct val="90000"/>
              </a:lnSpc>
              <a:spcBef>
                <a:spcPts val="0"/>
              </a:spcBef>
              <a:spcAft>
                <a:spcPts val="0"/>
              </a:spcAft>
              <a:buSzPts val="1800"/>
              <a:buNone/>
            </a:pPr>
            <a:endParaRPr lang="en-US" sz="1700" dirty="0"/>
          </a:p>
          <a:p>
            <a:pPr marL="63500" lvl="0" indent="0" algn="l" rtl="0">
              <a:lnSpc>
                <a:spcPct val="90000"/>
              </a:lnSpc>
              <a:spcBef>
                <a:spcPts val="0"/>
              </a:spcBef>
              <a:spcAft>
                <a:spcPts val="0"/>
              </a:spcAft>
              <a:buSzPts val="1800"/>
              <a:buNone/>
            </a:pPr>
            <a:r>
              <a:rPr lang="en-US" sz="1700" dirty="0"/>
              <a:t>TRACELABS </a:t>
            </a:r>
            <a:r>
              <a:rPr lang="en-US" sz="1700" dirty="0" err="1"/>
              <a:t>OSINT’er</a:t>
            </a:r>
            <a:r>
              <a:rPr lang="en-US" sz="1700" dirty="0"/>
              <a:t>!</a:t>
            </a:r>
          </a:p>
          <a:p>
            <a:pPr marL="63500" lvl="0" indent="0" algn="l" rtl="0">
              <a:lnSpc>
                <a:spcPct val="90000"/>
              </a:lnSpc>
              <a:spcBef>
                <a:spcPts val="0"/>
              </a:spcBef>
              <a:spcAft>
                <a:spcPts val="0"/>
              </a:spcAft>
              <a:buSzPts val="1800"/>
              <a:buNone/>
            </a:pPr>
            <a:r>
              <a:rPr lang="en-US" sz="1700" dirty="0"/>
              <a:t>Highest ranking P3 (First was 53</a:t>
            </a:r>
            <a:r>
              <a:rPr lang="en-US" sz="1700" baseline="30000" dirty="0"/>
              <a:t>rd</a:t>
            </a:r>
            <a:r>
              <a:rPr lang="en-US" sz="1700" dirty="0"/>
              <a:t>)</a:t>
            </a:r>
          </a:p>
          <a:p>
            <a:endParaRPr lang="en-ZA" dirty="0"/>
          </a:p>
        </p:txBody>
      </p:sp>
      <p:sp>
        <p:nvSpPr>
          <p:cNvPr id="4" name="Footer Placeholder 3">
            <a:extLst>
              <a:ext uri="{FF2B5EF4-FFF2-40B4-BE49-F238E27FC236}">
                <a16:creationId xmlns:a16="http://schemas.microsoft.com/office/drawing/2014/main" id="{BEB818C1-B3CA-4019-9A27-850C04053EDC}"/>
              </a:ext>
            </a:extLst>
          </p:cNvPr>
          <p:cNvSpPr>
            <a:spLocks noGrp="1"/>
          </p:cNvSpPr>
          <p:nvPr>
            <p:ph type="ftr" sz="quarter" idx="11"/>
          </p:nvPr>
        </p:nvSpPr>
        <p:spPr/>
        <p:txBody>
          <a:bodyPr/>
          <a:lstStyle/>
          <a:p>
            <a:r>
              <a:rPr lang="en-US"/>
              <a:t>OSINT: The gateway drug your mom never told you about.</a:t>
            </a:r>
            <a:endParaRPr lang="en-ZA"/>
          </a:p>
        </p:txBody>
      </p:sp>
      <p:pic>
        <p:nvPicPr>
          <p:cNvPr id="12" name="Google Shape;162;p17">
            <a:extLst>
              <a:ext uri="{FF2B5EF4-FFF2-40B4-BE49-F238E27FC236}">
                <a16:creationId xmlns:a16="http://schemas.microsoft.com/office/drawing/2014/main" id="{82AE57B1-8406-48B5-A94E-BBBC586FB89A}"/>
              </a:ext>
            </a:extLst>
          </p:cNvPr>
          <p:cNvPicPr preferRelativeResize="0"/>
          <p:nvPr/>
        </p:nvPicPr>
        <p:blipFill>
          <a:blip r:embed="rId2">
            <a:alphaModFix/>
          </a:blip>
          <a:stretch>
            <a:fillRect/>
          </a:stretch>
        </p:blipFill>
        <p:spPr>
          <a:xfrm>
            <a:off x="9638522" y="2765535"/>
            <a:ext cx="2245084" cy="1792030"/>
          </a:xfrm>
          <a:prstGeom prst="rect">
            <a:avLst/>
          </a:prstGeom>
          <a:noFill/>
          <a:ln>
            <a:noFill/>
          </a:ln>
        </p:spPr>
      </p:pic>
      <p:pic>
        <p:nvPicPr>
          <p:cNvPr id="14" name="Google Shape;161;p17">
            <a:extLst>
              <a:ext uri="{FF2B5EF4-FFF2-40B4-BE49-F238E27FC236}">
                <a16:creationId xmlns:a16="http://schemas.microsoft.com/office/drawing/2014/main" id="{F827BEA2-0995-4B27-8130-31AAB5B8F53C}"/>
              </a:ext>
            </a:extLst>
          </p:cNvPr>
          <p:cNvPicPr preferRelativeResize="0"/>
          <p:nvPr/>
        </p:nvPicPr>
        <p:blipFill>
          <a:blip r:embed="rId3">
            <a:alphaModFix/>
          </a:blip>
          <a:stretch>
            <a:fillRect/>
          </a:stretch>
        </p:blipFill>
        <p:spPr>
          <a:xfrm>
            <a:off x="6756522" y="2765535"/>
            <a:ext cx="2882000" cy="2919300"/>
          </a:xfrm>
          <a:prstGeom prst="rect">
            <a:avLst/>
          </a:prstGeom>
          <a:noFill/>
          <a:ln>
            <a:noFill/>
          </a:ln>
        </p:spPr>
      </p:pic>
      <p:sp>
        <p:nvSpPr>
          <p:cNvPr id="15" name="Slide Number Placeholder 14">
            <a:extLst>
              <a:ext uri="{FF2B5EF4-FFF2-40B4-BE49-F238E27FC236}">
                <a16:creationId xmlns:a16="http://schemas.microsoft.com/office/drawing/2014/main" id="{DCEFD20E-02E0-4A3F-8085-B0FCA336E630}"/>
              </a:ext>
            </a:extLst>
          </p:cNvPr>
          <p:cNvSpPr>
            <a:spLocks noGrp="1"/>
          </p:cNvSpPr>
          <p:nvPr>
            <p:ph type="sldNum" sz="quarter" idx="12"/>
          </p:nvPr>
        </p:nvSpPr>
        <p:spPr/>
        <p:txBody>
          <a:bodyPr/>
          <a:lstStyle/>
          <a:p>
            <a:fld id="{327432A8-9E93-4B2C-95D8-8291358AEB31}" type="slidenum">
              <a:rPr lang="en-ZA" smtClean="0"/>
              <a:t>3</a:t>
            </a:fld>
            <a:endParaRPr lang="en-ZA"/>
          </a:p>
        </p:txBody>
      </p:sp>
    </p:spTree>
    <p:extLst>
      <p:ext uri="{BB962C8B-B14F-4D97-AF65-F5344CB8AC3E}">
        <p14:creationId xmlns:p14="http://schemas.microsoft.com/office/powerpoint/2010/main" val="3861151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Links and Attribution</a:t>
            </a:r>
            <a:endParaRPr lang="en-ZA" dirty="0"/>
          </a:p>
        </p:txBody>
      </p:sp>
      <p:sp>
        <p:nvSpPr>
          <p:cNvPr id="3" name="Content Placeholder 2">
            <a:extLst>
              <a:ext uri="{FF2B5EF4-FFF2-40B4-BE49-F238E27FC236}">
                <a16:creationId xmlns:a16="http://schemas.microsoft.com/office/drawing/2014/main" id="{1891CD7A-9392-4ABB-A220-93170C858130}"/>
              </a:ext>
            </a:extLst>
          </p:cNvPr>
          <p:cNvSpPr>
            <a:spLocks noGrp="1"/>
          </p:cNvSpPr>
          <p:nvPr>
            <p:ph idx="1"/>
          </p:nvPr>
        </p:nvSpPr>
        <p:spPr/>
        <p:txBody>
          <a:bodyPr/>
          <a:lstStyle/>
          <a:p>
            <a:pPr marL="0" indent="0">
              <a:buNone/>
            </a:pPr>
            <a:r>
              <a:rPr lang="en-US" dirty="0"/>
              <a:t>Wikipedia: https://en.wikipedia.org/wiki/Open-source_intelligence</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30</a:t>
            </a:fld>
            <a:endParaRPr lang="en-ZA"/>
          </a:p>
        </p:txBody>
      </p:sp>
    </p:spTree>
    <p:extLst>
      <p:ext uri="{BB962C8B-B14F-4D97-AF65-F5344CB8AC3E}">
        <p14:creationId xmlns:p14="http://schemas.microsoft.com/office/powerpoint/2010/main" val="2848751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Look us up! </a:t>
            </a:r>
            <a:br>
              <a:rPr lang="en-US" dirty="0"/>
            </a:br>
            <a:r>
              <a:rPr lang="en-US" dirty="0"/>
              <a:t>Hack South</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31</a:t>
            </a:fld>
            <a:endParaRPr lang="en-ZA"/>
          </a:p>
        </p:txBody>
      </p:sp>
      <p:pic>
        <p:nvPicPr>
          <p:cNvPr id="14" name="Picture 13">
            <a:extLst>
              <a:ext uri="{FF2B5EF4-FFF2-40B4-BE49-F238E27FC236}">
                <a16:creationId xmlns:a16="http://schemas.microsoft.com/office/drawing/2014/main" id="{68D8A199-B864-4BF3-9DC9-0A5D28C50445}"/>
              </a:ext>
            </a:extLst>
          </p:cNvPr>
          <p:cNvPicPr>
            <a:picLocks noChangeAspect="1"/>
          </p:cNvPicPr>
          <p:nvPr/>
        </p:nvPicPr>
        <p:blipFill>
          <a:blip r:embed="rId2"/>
          <a:stretch>
            <a:fillRect/>
          </a:stretch>
        </p:blipFill>
        <p:spPr>
          <a:xfrm>
            <a:off x="3384093" y="214312"/>
            <a:ext cx="5644028" cy="6429375"/>
          </a:xfrm>
          <a:prstGeom prst="rect">
            <a:avLst/>
          </a:prstGeom>
        </p:spPr>
      </p:pic>
      <p:pic>
        <p:nvPicPr>
          <p:cNvPr id="16" name="Picture 15">
            <a:extLst>
              <a:ext uri="{FF2B5EF4-FFF2-40B4-BE49-F238E27FC236}">
                <a16:creationId xmlns:a16="http://schemas.microsoft.com/office/drawing/2014/main" id="{A0953BA8-1234-4C5B-BE88-DD4F86893044}"/>
              </a:ext>
            </a:extLst>
          </p:cNvPr>
          <p:cNvPicPr>
            <a:picLocks noChangeAspect="1"/>
          </p:cNvPicPr>
          <p:nvPr/>
        </p:nvPicPr>
        <p:blipFill>
          <a:blip r:embed="rId3"/>
          <a:stretch>
            <a:fillRect/>
          </a:stretch>
        </p:blipFill>
        <p:spPr>
          <a:xfrm>
            <a:off x="8904645" y="0"/>
            <a:ext cx="3287355" cy="6858000"/>
          </a:xfrm>
          <a:prstGeom prst="rect">
            <a:avLst/>
          </a:prstGeom>
        </p:spPr>
      </p:pic>
    </p:spTree>
    <p:extLst>
      <p:ext uri="{BB962C8B-B14F-4D97-AF65-F5344CB8AC3E}">
        <p14:creationId xmlns:p14="http://schemas.microsoft.com/office/powerpoint/2010/main" val="402678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Look us up! </a:t>
            </a:r>
            <a:br>
              <a:rPr lang="en-US" dirty="0"/>
            </a:br>
            <a:r>
              <a:rPr lang="en-US" dirty="0"/>
              <a:t>Hack South</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32</a:t>
            </a:fld>
            <a:endParaRPr lang="en-ZA"/>
          </a:p>
        </p:txBody>
      </p:sp>
      <p:pic>
        <p:nvPicPr>
          <p:cNvPr id="11" name="Picture 10">
            <a:extLst>
              <a:ext uri="{FF2B5EF4-FFF2-40B4-BE49-F238E27FC236}">
                <a16:creationId xmlns:a16="http://schemas.microsoft.com/office/drawing/2014/main" id="{0A0A38A7-2BC7-4B76-8019-90F36A777773}"/>
              </a:ext>
            </a:extLst>
          </p:cNvPr>
          <p:cNvPicPr>
            <a:picLocks noChangeAspect="1"/>
          </p:cNvPicPr>
          <p:nvPr/>
        </p:nvPicPr>
        <p:blipFill>
          <a:blip r:embed="rId2"/>
          <a:stretch>
            <a:fillRect/>
          </a:stretch>
        </p:blipFill>
        <p:spPr>
          <a:xfrm>
            <a:off x="4257675" y="383237"/>
            <a:ext cx="7870939" cy="6474763"/>
          </a:xfrm>
          <a:prstGeom prst="rect">
            <a:avLst/>
          </a:prstGeom>
        </p:spPr>
      </p:pic>
    </p:spTree>
    <p:extLst>
      <p:ext uri="{BB962C8B-B14F-4D97-AF65-F5344CB8AC3E}">
        <p14:creationId xmlns:p14="http://schemas.microsoft.com/office/powerpoint/2010/main" val="741703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Look us up! </a:t>
            </a:r>
            <a:br>
              <a:rPr lang="en-US" dirty="0"/>
            </a:br>
            <a:r>
              <a:rPr lang="en-US" dirty="0"/>
              <a:t>Hack South</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33</a:t>
            </a:fld>
            <a:endParaRPr lang="en-ZA"/>
          </a:p>
        </p:txBody>
      </p:sp>
      <p:pic>
        <p:nvPicPr>
          <p:cNvPr id="13" name="Picture 12">
            <a:extLst>
              <a:ext uri="{FF2B5EF4-FFF2-40B4-BE49-F238E27FC236}">
                <a16:creationId xmlns:a16="http://schemas.microsoft.com/office/drawing/2014/main" id="{CFF95DE6-2D5F-4B35-AFB5-81BCFE98C9AC}"/>
              </a:ext>
            </a:extLst>
          </p:cNvPr>
          <p:cNvPicPr>
            <a:picLocks noChangeAspect="1"/>
          </p:cNvPicPr>
          <p:nvPr/>
        </p:nvPicPr>
        <p:blipFill>
          <a:blip r:embed="rId2"/>
          <a:stretch>
            <a:fillRect/>
          </a:stretch>
        </p:blipFill>
        <p:spPr>
          <a:xfrm>
            <a:off x="3214688" y="1"/>
            <a:ext cx="9076867" cy="6839168"/>
          </a:xfrm>
          <a:prstGeom prst="rect">
            <a:avLst/>
          </a:prstGeom>
        </p:spPr>
      </p:pic>
    </p:spTree>
    <p:extLst>
      <p:ext uri="{BB962C8B-B14F-4D97-AF65-F5344CB8AC3E}">
        <p14:creationId xmlns:p14="http://schemas.microsoft.com/office/powerpoint/2010/main" val="872228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6AD5-0943-463E-B892-6C19415E1097}"/>
              </a:ext>
            </a:extLst>
          </p:cNvPr>
          <p:cNvSpPr>
            <a:spLocks noGrp="1"/>
          </p:cNvSpPr>
          <p:nvPr>
            <p:ph type="title"/>
          </p:nvPr>
        </p:nvSpPr>
        <p:spPr/>
        <p:txBody>
          <a:bodyPr/>
          <a:lstStyle/>
          <a:p>
            <a:r>
              <a:rPr lang="en-US" dirty="0"/>
              <a:t>Look us up! </a:t>
            </a:r>
            <a:br>
              <a:rPr lang="en-US" dirty="0"/>
            </a:br>
            <a:r>
              <a:rPr lang="en-US" dirty="0"/>
              <a:t>Hack South</a:t>
            </a:r>
            <a:endParaRPr lang="en-ZA" dirty="0"/>
          </a:p>
        </p:txBody>
      </p:sp>
      <p:sp>
        <p:nvSpPr>
          <p:cNvPr id="4" name="Footer Placeholder 3">
            <a:extLst>
              <a:ext uri="{FF2B5EF4-FFF2-40B4-BE49-F238E27FC236}">
                <a16:creationId xmlns:a16="http://schemas.microsoft.com/office/drawing/2014/main" id="{21B0E2AE-8ECA-4CF8-95B0-0BAD3929180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609C156B-AAFE-4A3D-9BFA-0F4D4556C691}"/>
              </a:ext>
            </a:extLst>
          </p:cNvPr>
          <p:cNvSpPr>
            <a:spLocks noGrp="1"/>
          </p:cNvSpPr>
          <p:nvPr>
            <p:ph type="sldNum" sz="quarter" idx="12"/>
          </p:nvPr>
        </p:nvSpPr>
        <p:spPr/>
        <p:txBody>
          <a:bodyPr/>
          <a:lstStyle/>
          <a:p>
            <a:fld id="{327432A8-9E93-4B2C-95D8-8291358AEB31}" type="slidenum">
              <a:rPr lang="en-ZA" smtClean="0"/>
              <a:t>34</a:t>
            </a:fld>
            <a:endParaRPr lang="en-ZA"/>
          </a:p>
        </p:txBody>
      </p:sp>
      <p:pic>
        <p:nvPicPr>
          <p:cNvPr id="12" name="Picture 11">
            <a:extLst>
              <a:ext uri="{FF2B5EF4-FFF2-40B4-BE49-F238E27FC236}">
                <a16:creationId xmlns:a16="http://schemas.microsoft.com/office/drawing/2014/main" id="{0CCF5752-053B-48FE-BF50-9DF0F70D3185}"/>
              </a:ext>
            </a:extLst>
          </p:cNvPr>
          <p:cNvPicPr>
            <a:picLocks noChangeAspect="1"/>
          </p:cNvPicPr>
          <p:nvPr/>
        </p:nvPicPr>
        <p:blipFill>
          <a:blip r:embed="rId3"/>
          <a:stretch>
            <a:fillRect/>
          </a:stretch>
        </p:blipFill>
        <p:spPr>
          <a:xfrm>
            <a:off x="521493" y="2094745"/>
            <a:ext cx="11149013" cy="4763255"/>
          </a:xfrm>
          <a:prstGeom prst="rect">
            <a:avLst/>
          </a:prstGeom>
        </p:spPr>
      </p:pic>
    </p:spTree>
    <p:extLst>
      <p:ext uri="{BB962C8B-B14F-4D97-AF65-F5344CB8AC3E}">
        <p14:creationId xmlns:p14="http://schemas.microsoft.com/office/powerpoint/2010/main" val="3730019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Picture 6" descr="A picture containing food, bed, room, bedroom&#10;&#10;Description automatically generated">
            <a:extLst>
              <a:ext uri="{FF2B5EF4-FFF2-40B4-BE49-F238E27FC236}">
                <a16:creationId xmlns:a16="http://schemas.microsoft.com/office/drawing/2014/main" id="{AF85812C-4A41-48A0-B74F-47AB266164B6}"/>
              </a:ext>
            </a:extLst>
          </p:cNvPr>
          <p:cNvPicPr>
            <a:picLocks noChangeAspect="1"/>
          </p:cNvPicPr>
          <p:nvPr/>
        </p:nvPicPr>
        <p:blipFill rotWithShape="1">
          <a:blip r:embed="rId3"/>
          <a:srcRect l="58709" r="1" b="1"/>
          <a:stretch/>
        </p:blipFill>
        <p:spPr>
          <a:xfrm>
            <a:off x="7547810" y="10"/>
            <a:ext cx="4641013" cy="6856310"/>
          </a:xfrm>
          <a:prstGeom prst="rect">
            <a:avLst/>
          </a:prstGeom>
          <a:ln>
            <a:noFill/>
          </a:ln>
          <a:effectLst/>
        </p:spPr>
      </p:pic>
      <p:sp>
        <p:nvSpPr>
          <p:cNvPr id="15" name="Rectangle 14">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DF0EB3-46E8-438E-B1F8-DAF5DC9BFFDB}"/>
              </a:ext>
            </a:extLst>
          </p:cNvPr>
          <p:cNvSpPr>
            <a:spLocks noGrp="1"/>
          </p:cNvSpPr>
          <p:nvPr>
            <p:ph type="title"/>
          </p:nvPr>
        </p:nvSpPr>
        <p:spPr>
          <a:xfrm>
            <a:off x="680321" y="753228"/>
            <a:ext cx="7087552" cy="1080938"/>
          </a:xfrm>
        </p:spPr>
        <p:txBody>
          <a:bodyPr>
            <a:normAutofit/>
          </a:bodyPr>
          <a:lstStyle/>
          <a:p>
            <a:r>
              <a:rPr lang="en-US" dirty="0"/>
              <a:t>Questions?</a:t>
            </a:r>
            <a:endParaRPr lang="en-ZA" dirty="0"/>
          </a:p>
        </p:txBody>
      </p:sp>
      <p:pic>
        <p:nvPicPr>
          <p:cNvPr id="17" name="Picture 16">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Footer Placeholder 3">
            <a:extLst>
              <a:ext uri="{FF2B5EF4-FFF2-40B4-BE49-F238E27FC236}">
                <a16:creationId xmlns:a16="http://schemas.microsoft.com/office/drawing/2014/main" id="{60F3DB8F-2FA2-4CF2-8198-47FD38AFF352}"/>
              </a:ext>
            </a:extLst>
          </p:cNvPr>
          <p:cNvSpPr>
            <a:spLocks noGrp="1"/>
          </p:cNvSpPr>
          <p:nvPr>
            <p:ph type="ftr" sz="quarter" idx="11"/>
          </p:nvPr>
        </p:nvSpPr>
        <p:spPr>
          <a:xfrm>
            <a:off x="680321" y="5936188"/>
            <a:ext cx="6423211" cy="365125"/>
          </a:xfrm>
        </p:spPr>
        <p:txBody>
          <a:bodyPr>
            <a:normAutofit/>
          </a:bodyPr>
          <a:lstStyle/>
          <a:p>
            <a:pPr>
              <a:spcAft>
                <a:spcPts val="600"/>
              </a:spcAft>
            </a:pPr>
            <a:r>
              <a:rPr lang="en-US">
                <a:solidFill>
                  <a:prstClr val="white">
                    <a:tint val="75000"/>
                  </a:prstClr>
                </a:solidFill>
              </a:rPr>
              <a:t>OSINT: The gateway drug your mom never told you about.</a:t>
            </a:r>
            <a:endParaRPr lang="en-ZA">
              <a:solidFill>
                <a:prstClr val="white">
                  <a:tint val="75000"/>
                </a:prstClr>
              </a:solidFill>
            </a:endParaRPr>
          </a:p>
        </p:txBody>
      </p:sp>
      <p:pic>
        <p:nvPicPr>
          <p:cNvPr id="2050" name="Picture 2" descr="confused wyatt cenac GIF by People of Earth TBS">
            <a:extLst>
              <a:ext uri="{FF2B5EF4-FFF2-40B4-BE49-F238E27FC236}">
                <a16:creationId xmlns:a16="http://schemas.microsoft.com/office/drawing/2014/main" id="{57F7EE60-39B7-4DF1-AE60-91A7114FB3DE}"/>
              </a:ext>
            </a:extLst>
          </p:cNvPr>
          <p:cNvPicPr>
            <a:picLocks noGrp="1" noChangeAspect="1" noChangeArrowheads="1" noCro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76718" y="2291404"/>
            <a:ext cx="5794374" cy="325933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83EB8B5-6681-4B9B-89AD-AA771EF742FF}"/>
              </a:ext>
            </a:extLst>
          </p:cNvPr>
          <p:cNvSpPr>
            <a:spLocks noGrp="1"/>
          </p:cNvSpPr>
          <p:nvPr>
            <p:ph type="sldNum" sz="quarter" idx="12"/>
          </p:nvPr>
        </p:nvSpPr>
        <p:spPr/>
        <p:txBody>
          <a:bodyPr/>
          <a:lstStyle/>
          <a:p>
            <a:fld id="{327432A8-9E93-4B2C-95D8-8291358AEB31}" type="slidenum">
              <a:rPr lang="en-ZA" smtClean="0"/>
              <a:t>35</a:t>
            </a:fld>
            <a:endParaRPr lang="en-ZA"/>
          </a:p>
        </p:txBody>
      </p:sp>
    </p:spTree>
    <p:extLst>
      <p:ext uri="{BB962C8B-B14F-4D97-AF65-F5344CB8AC3E}">
        <p14:creationId xmlns:p14="http://schemas.microsoft.com/office/powerpoint/2010/main" val="2462007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13">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5">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24" name="Rectangle 17">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15BB935C-B1DF-475B-B692-DF8571D33251}"/>
              </a:ext>
            </a:extLst>
          </p:cNvPr>
          <p:cNvSpPr>
            <a:spLocks noGrp="1"/>
          </p:cNvSpPr>
          <p:nvPr>
            <p:ph type="ftr" sz="quarter" idx="11"/>
          </p:nvPr>
        </p:nvSpPr>
        <p:spPr>
          <a:xfrm>
            <a:off x="5282524" y="6164525"/>
            <a:ext cx="5993782" cy="365125"/>
          </a:xfrm>
        </p:spPr>
        <p:txBody>
          <a:bodyPr>
            <a:normAutofit/>
          </a:bodyPr>
          <a:lstStyle/>
          <a:p>
            <a:pPr>
              <a:spcAft>
                <a:spcPts val="600"/>
              </a:spcAft>
            </a:pPr>
            <a:r>
              <a:rPr lang="en-US">
                <a:solidFill>
                  <a:srgbClr val="FFFFFF"/>
                </a:solidFill>
              </a:rPr>
              <a:t>OSINT: The gateway drug your mom never told you about.</a:t>
            </a:r>
            <a:endParaRPr lang="en-ZA">
              <a:solidFill>
                <a:srgbClr val="FFFFFF"/>
              </a:solidFill>
            </a:endParaRPr>
          </a:p>
        </p:txBody>
      </p:sp>
      <p:sp>
        <p:nvSpPr>
          <p:cNvPr id="6" name="Rectangle 5">
            <a:extLst>
              <a:ext uri="{FF2B5EF4-FFF2-40B4-BE49-F238E27FC236}">
                <a16:creationId xmlns:a16="http://schemas.microsoft.com/office/drawing/2014/main" id="{C70970FE-C6BA-49AB-9E3B-9EEED9761A3B}"/>
              </a:ext>
            </a:extLst>
          </p:cNvPr>
          <p:cNvSpPr/>
          <p:nvPr/>
        </p:nvSpPr>
        <p:spPr>
          <a:xfrm>
            <a:off x="6096000" y="986447"/>
            <a:ext cx="1791131" cy="923330"/>
          </a:xfrm>
          <a:prstGeom prst="rect">
            <a:avLst/>
          </a:prstGeom>
        </p:spPr>
        <p:txBody>
          <a:bodyPr wrap="none">
            <a:spAutoFit/>
          </a:bodyPr>
          <a:lstStyle/>
          <a:p>
            <a:r>
              <a:rPr lang="en-ZA" dirty="0">
                <a:solidFill>
                  <a:srgbClr val="7030A0"/>
                </a:solidFill>
                <a:hlinkClick r:id="rId5">
                  <a:extLst>
                    <a:ext uri="{A12FA001-AC4F-418D-AE19-62706E023703}">
                      <ahyp:hlinkClr xmlns:ahyp="http://schemas.microsoft.com/office/drawing/2018/hyperlinkcolor" val="tx"/>
                    </a:ext>
                  </a:extLst>
                </a:hlinkClick>
              </a:rPr>
              <a:t>@</a:t>
            </a:r>
            <a:r>
              <a:rPr lang="en-ZA" dirty="0" err="1">
                <a:solidFill>
                  <a:srgbClr val="7030A0"/>
                </a:solidFill>
                <a:hlinkClick r:id="rId5">
                  <a:extLst>
                    <a:ext uri="{A12FA001-AC4F-418D-AE19-62706E023703}">
                      <ahyp:hlinkClr xmlns:ahyp="http://schemas.microsoft.com/office/drawing/2018/hyperlinkcolor" val="tx"/>
                    </a:ext>
                  </a:extLst>
                </a:hlinkClick>
              </a:rPr>
              <a:t>AngusRedBlue</a:t>
            </a:r>
            <a:endParaRPr lang="en-ZA" dirty="0">
              <a:solidFill>
                <a:srgbClr val="7030A0"/>
              </a:solidFill>
            </a:endParaRPr>
          </a:p>
          <a:p>
            <a:endParaRPr lang="en-ZA" dirty="0">
              <a:solidFill>
                <a:srgbClr val="7030A0"/>
              </a:solidFill>
            </a:endParaRPr>
          </a:p>
          <a:p>
            <a:endParaRPr lang="en-ZA" dirty="0">
              <a:solidFill>
                <a:srgbClr val="7030A0"/>
              </a:solidFill>
            </a:endParaRPr>
          </a:p>
        </p:txBody>
      </p:sp>
      <p:sp>
        <p:nvSpPr>
          <p:cNvPr id="7" name="Rectangle 6">
            <a:extLst>
              <a:ext uri="{FF2B5EF4-FFF2-40B4-BE49-F238E27FC236}">
                <a16:creationId xmlns:a16="http://schemas.microsoft.com/office/drawing/2014/main" id="{FDF3F3BF-742F-415F-99AF-A082AF3CA592}"/>
              </a:ext>
            </a:extLst>
          </p:cNvPr>
          <p:cNvSpPr/>
          <p:nvPr/>
        </p:nvSpPr>
        <p:spPr>
          <a:xfrm>
            <a:off x="6073375" y="1440566"/>
            <a:ext cx="1524776" cy="369332"/>
          </a:xfrm>
          <a:prstGeom prst="rect">
            <a:avLst/>
          </a:prstGeom>
        </p:spPr>
        <p:txBody>
          <a:bodyPr wrap="none">
            <a:spAutoFit/>
          </a:bodyPr>
          <a:lstStyle/>
          <a:p>
            <a:r>
              <a:rPr lang="en-ZA" dirty="0">
                <a:solidFill>
                  <a:srgbClr val="7030A0"/>
                </a:solidFill>
                <a:hlinkClick r:id="rId6">
                  <a:extLst>
                    <a:ext uri="{A12FA001-AC4F-418D-AE19-62706E023703}">
                      <ahyp:hlinkClr xmlns:ahyp="http://schemas.microsoft.com/office/drawing/2018/hyperlinkcolor" val="tx"/>
                    </a:ext>
                  </a:extLst>
                </a:hlinkClick>
              </a:rPr>
              <a:t>@</a:t>
            </a:r>
            <a:r>
              <a:rPr lang="en-ZA" dirty="0" err="1">
                <a:solidFill>
                  <a:srgbClr val="7030A0"/>
                </a:solidFill>
                <a:hlinkClick r:id="rId6">
                  <a:extLst>
                    <a:ext uri="{A12FA001-AC4F-418D-AE19-62706E023703}">
                      <ahyp:hlinkClr xmlns:ahyp="http://schemas.microsoft.com/office/drawing/2018/hyperlinkcolor" val="tx"/>
                    </a:ext>
                  </a:extLst>
                </a:hlinkClick>
              </a:rPr>
              <a:t>hack_south</a:t>
            </a:r>
            <a:endParaRPr lang="en-ZA" dirty="0">
              <a:solidFill>
                <a:srgbClr val="7030A0"/>
              </a:solidFill>
            </a:endParaRPr>
          </a:p>
        </p:txBody>
      </p:sp>
      <p:sp>
        <p:nvSpPr>
          <p:cNvPr id="8" name="Rectangle 7">
            <a:extLst>
              <a:ext uri="{FF2B5EF4-FFF2-40B4-BE49-F238E27FC236}">
                <a16:creationId xmlns:a16="http://schemas.microsoft.com/office/drawing/2014/main" id="{AE709138-BFFE-4DAD-AFEF-7C6AC87665B9}"/>
              </a:ext>
            </a:extLst>
          </p:cNvPr>
          <p:cNvSpPr/>
          <p:nvPr/>
        </p:nvSpPr>
        <p:spPr>
          <a:xfrm>
            <a:off x="6081988" y="1857726"/>
            <a:ext cx="3312382" cy="369332"/>
          </a:xfrm>
          <a:prstGeom prst="rect">
            <a:avLst/>
          </a:prstGeom>
        </p:spPr>
        <p:txBody>
          <a:bodyPr wrap="none">
            <a:spAutoFit/>
          </a:bodyPr>
          <a:lstStyle/>
          <a:p>
            <a:r>
              <a:rPr lang="en-ZA" dirty="0">
                <a:solidFill>
                  <a:srgbClr val="7030A0"/>
                </a:solidFill>
                <a:hlinkClick r:id="rId7">
                  <a:extLst>
                    <a:ext uri="{A12FA001-AC4F-418D-AE19-62706E023703}">
                      <ahyp:hlinkClr xmlns:ahyp="http://schemas.microsoft.com/office/drawing/2018/hyperlinkcolor" val="tx"/>
                    </a:ext>
                  </a:extLst>
                </a:hlinkClick>
              </a:rPr>
              <a:t>https://github.com/AngusRed</a:t>
            </a:r>
            <a:endParaRPr lang="en-ZA" dirty="0">
              <a:solidFill>
                <a:srgbClr val="7030A0"/>
              </a:solidFill>
            </a:endParaRPr>
          </a:p>
        </p:txBody>
      </p:sp>
      <p:sp>
        <p:nvSpPr>
          <p:cNvPr id="9" name="Rectangle 8">
            <a:extLst>
              <a:ext uri="{FF2B5EF4-FFF2-40B4-BE49-F238E27FC236}">
                <a16:creationId xmlns:a16="http://schemas.microsoft.com/office/drawing/2014/main" id="{EAB9C6E6-7AA0-4F90-B205-B218CD3DD7C7}"/>
              </a:ext>
            </a:extLst>
          </p:cNvPr>
          <p:cNvSpPr/>
          <p:nvPr/>
        </p:nvSpPr>
        <p:spPr>
          <a:xfrm>
            <a:off x="6091743" y="2279233"/>
            <a:ext cx="1585690" cy="369332"/>
          </a:xfrm>
          <a:prstGeom prst="rect">
            <a:avLst/>
          </a:prstGeom>
        </p:spPr>
        <p:txBody>
          <a:bodyPr wrap="none">
            <a:spAutoFit/>
          </a:bodyPr>
          <a:lstStyle/>
          <a:p>
            <a:r>
              <a:rPr lang="en-ZA" dirty="0">
                <a:solidFill>
                  <a:srgbClr val="7030A0"/>
                </a:solidFill>
                <a:hlinkClick r:id="rId8">
                  <a:extLst>
                    <a:ext uri="{A12FA001-AC4F-418D-AE19-62706E023703}">
                      <ahyp:hlinkClr xmlns:ahyp="http://schemas.microsoft.com/office/drawing/2018/hyperlinkcolor" val="tx"/>
                    </a:ext>
                  </a:extLst>
                </a:hlinkClick>
              </a:rPr>
              <a:t>/in/chwroth/</a:t>
            </a:r>
            <a:endParaRPr lang="en-ZA" dirty="0">
              <a:solidFill>
                <a:srgbClr val="7030A0"/>
              </a:solidFill>
            </a:endParaRPr>
          </a:p>
        </p:txBody>
      </p:sp>
      <p:sp>
        <p:nvSpPr>
          <p:cNvPr id="11" name="Rectangle 10">
            <a:extLst>
              <a:ext uri="{FF2B5EF4-FFF2-40B4-BE49-F238E27FC236}">
                <a16:creationId xmlns:a16="http://schemas.microsoft.com/office/drawing/2014/main" id="{65DAD800-D00A-4FDA-8CF2-F0D8C83BF129}"/>
              </a:ext>
            </a:extLst>
          </p:cNvPr>
          <p:cNvSpPr/>
          <p:nvPr/>
        </p:nvSpPr>
        <p:spPr>
          <a:xfrm>
            <a:off x="6041497" y="2693516"/>
            <a:ext cx="1980029" cy="369332"/>
          </a:xfrm>
          <a:prstGeom prst="rect">
            <a:avLst/>
          </a:prstGeom>
        </p:spPr>
        <p:txBody>
          <a:bodyPr wrap="none">
            <a:spAutoFit/>
          </a:bodyPr>
          <a:lstStyle/>
          <a:p>
            <a:r>
              <a:rPr lang="en-ZA" dirty="0">
                <a:solidFill>
                  <a:srgbClr val="7030A0"/>
                </a:solidFill>
                <a:hlinkClick r:id="rId9">
                  <a:extLst>
                    <a:ext uri="{A12FA001-AC4F-418D-AE19-62706E023703}">
                      <ahyp:hlinkClr xmlns:ahyp="http://schemas.microsoft.com/office/drawing/2018/hyperlinkcolor" val="tx"/>
                    </a:ext>
                  </a:extLst>
                </a:hlinkClick>
              </a:rPr>
              <a:t>HTB User/195578</a:t>
            </a:r>
            <a:endParaRPr lang="en-ZA" dirty="0">
              <a:solidFill>
                <a:srgbClr val="7030A0"/>
              </a:solidFill>
            </a:endParaRPr>
          </a:p>
        </p:txBody>
      </p:sp>
      <p:pic>
        <p:nvPicPr>
          <p:cNvPr id="13" name="Picture 12" descr="A close up of a logo&#10;&#10;Description automatically generated">
            <a:extLst>
              <a:ext uri="{FF2B5EF4-FFF2-40B4-BE49-F238E27FC236}">
                <a16:creationId xmlns:a16="http://schemas.microsoft.com/office/drawing/2014/main" id="{F3A4BE95-82CE-4E13-AEAF-48BF78105889}"/>
              </a:ext>
            </a:extLst>
          </p:cNvPr>
          <p:cNvPicPr>
            <a:picLocks noChangeAspect="1"/>
          </p:cNvPicPr>
          <p:nvPr/>
        </p:nvPicPr>
        <p:blipFill>
          <a:blip r:embed="rId10"/>
          <a:stretch>
            <a:fillRect/>
          </a:stretch>
        </p:blipFill>
        <p:spPr>
          <a:xfrm>
            <a:off x="5700414" y="950198"/>
            <a:ext cx="395586" cy="395586"/>
          </a:xfrm>
          <a:prstGeom prst="rect">
            <a:avLst/>
          </a:prstGeom>
        </p:spPr>
      </p:pic>
      <p:pic>
        <p:nvPicPr>
          <p:cNvPr id="15" name="Picture 14" descr="A close up of a logo&#10;&#10;Description automatically generated">
            <a:extLst>
              <a:ext uri="{FF2B5EF4-FFF2-40B4-BE49-F238E27FC236}">
                <a16:creationId xmlns:a16="http://schemas.microsoft.com/office/drawing/2014/main" id="{ABC3943B-F0B2-4B76-B517-DEE4AD957DE5}"/>
              </a:ext>
            </a:extLst>
          </p:cNvPr>
          <p:cNvPicPr>
            <a:picLocks noChangeAspect="1"/>
          </p:cNvPicPr>
          <p:nvPr/>
        </p:nvPicPr>
        <p:blipFill>
          <a:blip r:embed="rId10"/>
          <a:stretch>
            <a:fillRect/>
          </a:stretch>
        </p:blipFill>
        <p:spPr>
          <a:xfrm>
            <a:off x="5700414" y="1421848"/>
            <a:ext cx="395586" cy="395586"/>
          </a:xfrm>
          <a:prstGeom prst="rect">
            <a:avLst/>
          </a:prstGeom>
        </p:spPr>
      </p:pic>
      <p:pic>
        <p:nvPicPr>
          <p:cNvPr id="31" name="Picture 30" descr="A picture containing computer&#10;&#10;Description automatically generated">
            <a:extLst>
              <a:ext uri="{FF2B5EF4-FFF2-40B4-BE49-F238E27FC236}">
                <a16:creationId xmlns:a16="http://schemas.microsoft.com/office/drawing/2014/main" id="{79FBF3C0-587F-459C-807E-8261802D3BA4}"/>
              </a:ext>
            </a:extLst>
          </p:cNvPr>
          <p:cNvPicPr>
            <a:picLocks noChangeAspect="1"/>
          </p:cNvPicPr>
          <p:nvPr/>
        </p:nvPicPr>
        <p:blipFill>
          <a:blip r:embed="rId11"/>
          <a:stretch>
            <a:fillRect/>
          </a:stretch>
        </p:blipFill>
        <p:spPr>
          <a:xfrm>
            <a:off x="5689187" y="1866621"/>
            <a:ext cx="355194" cy="355194"/>
          </a:xfrm>
          <a:prstGeom prst="rect">
            <a:avLst/>
          </a:prstGeom>
        </p:spPr>
      </p:pic>
      <p:pic>
        <p:nvPicPr>
          <p:cNvPr id="33" name="Picture 32" descr="A close up of a logo&#10;&#10;Description automatically generated">
            <a:extLst>
              <a:ext uri="{FF2B5EF4-FFF2-40B4-BE49-F238E27FC236}">
                <a16:creationId xmlns:a16="http://schemas.microsoft.com/office/drawing/2014/main" id="{745F99FA-98C1-49BA-A4AB-7A59CE28421C}"/>
              </a:ext>
            </a:extLst>
          </p:cNvPr>
          <p:cNvPicPr>
            <a:picLocks noChangeAspect="1"/>
          </p:cNvPicPr>
          <p:nvPr/>
        </p:nvPicPr>
        <p:blipFill>
          <a:blip r:embed="rId12"/>
          <a:stretch>
            <a:fillRect/>
          </a:stretch>
        </p:blipFill>
        <p:spPr>
          <a:xfrm>
            <a:off x="5680574" y="2246482"/>
            <a:ext cx="363807" cy="363807"/>
          </a:xfrm>
          <a:prstGeom prst="rect">
            <a:avLst/>
          </a:prstGeom>
        </p:spPr>
      </p:pic>
      <p:pic>
        <p:nvPicPr>
          <p:cNvPr id="35" name="Picture 2" descr="Hack The Box - Hack The Box added a new photo. | Facebook">
            <a:extLst>
              <a:ext uri="{FF2B5EF4-FFF2-40B4-BE49-F238E27FC236}">
                <a16:creationId xmlns:a16="http://schemas.microsoft.com/office/drawing/2014/main" id="{F0D672E2-BBE4-412D-B82B-7C9D0CFD1CF4}"/>
              </a:ext>
            </a:extLst>
          </p:cNvPr>
          <p:cNvPicPr>
            <a:picLocks noChangeAspect="1" noChangeArrowheads="1"/>
          </p:cNvPicPr>
          <p:nvPr/>
        </p:nvPicPr>
        <p:blipFill rotWithShape="1">
          <a:blip r:embed="rId13">
            <a:alphaModFix/>
            <a:extLst>
              <a:ext uri="{28A0092B-C50C-407E-A947-70E740481C1C}">
                <a14:useLocalDpi xmlns:a14="http://schemas.microsoft.com/office/drawing/2010/main" val="0"/>
              </a:ext>
            </a:extLst>
          </a:blip>
          <a:srcRect t="-257" b="-1"/>
          <a:stretch/>
        </p:blipFill>
        <p:spPr bwMode="auto">
          <a:xfrm>
            <a:off x="5680574" y="2693516"/>
            <a:ext cx="355195" cy="356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59259C1A-CEC6-489E-B495-5596B735F26E}"/>
              </a:ext>
            </a:extLst>
          </p:cNvPr>
          <p:cNvSpPr>
            <a:spLocks noGrp="1"/>
          </p:cNvSpPr>
          <p:nvPr>
            <p:ph type="sldNum" sz="quarter" idx="12"/>
          </p:nvPr>
        </p:nvSpPr>
        <p:spPr/>
        <p:txBody>
          <a:bodyPr/>
          <a:lstStyle/>
          <a:p>
            <a:fld id="{327432A8-9E93-4B2C-95D8-8291358AEB31}" type="slidenum">
              <a:rPr lang="en-ZA" smtClean="0"/>
              <a:t>36</a:t>
            </a:fld>
            <a:endParaRPr lang="en-ZA"/>
          </a:p>
        </p:txBody>
      </p:sp>
      <p:sp>
        <p:nvSpPr>
          <p:cNvPr id="10" name="Title 9">
            <a:extLst>
              <a:ext uri="{FF2B5EF4-FFF2-40B4-BE49-F238E27FC236}">
                <a16:creationId xmlns:a16="http://schemas.microsoft.com/office/drawing/2014/main" id="{B4A7A6F0-209F-40EF-BE69-841DE7517C67}"/>
              </a:ext>
            </a:extLst>
          </p:cNvPr>
          <p:cNvSpPr>
            <a:spLocks noGrp="1"/>
          </p:cNvSpPr>
          <p:nvPr>
            <p:ph type="title"/>
          </p:nvPr>
        </p:nvSpPr>
        <p:spPr/>
        <p:txBody>
          <a:bodyPr/>
          <a:lstStyle/>
          <a:p>
            <a:endParaRPr lang="en-ZA"/>
          </a:p>
        </p:txBody>
      </p:sp>
      <p:pic>
        <p:nvPicPr>
          <p:cNvPr id="14" name="Picture 13">
            <a:extLst>
              <a:ext uri="{FF2B5EF4-FFF2-40B4-BE49-F238E27FC236}">
                <a16:creationId xmlns:a16="http://schemas.microsoft.com/office/drawing/2014/main" id="{72959F25-56F3-47D6-ADA5-4C65525D6D33}"/>
              </a:ext>
            </a:extLst>
          </p:cNvPr>
          <p:cNvPicPr>
            <a:picLocks noChangeAspect="1"/>
          </p:cNvPicPr>
          <p:nvPr/>
        </p:nvPicPr>
        <p:blipFill>
          <a:blip r:embed="rId14"/>
          <a:stretch>
            <a:fillRect/>
          </a:stretch>
        </p:blipFill>
        <p:spPr>
          <a:xfrm>
            <a:off x="6083773" y="3378251"/>
            <a:ext cx="2568943" cy="2581852"/>
          </a:xfrm>
          <a:prstGeom prst="rect">
            <a:avLst/>
          </a:prstGeom>
        </p:spPr>
      </p:pic>
    </p:spTree>
    <p:extLst>
      <p:ext uri="{BB962C8B-B14F-4D97-AF65-F5344CB8AC3E}">
        <p14:creationId xmlns:p14="http://schemas.microsoft.com/office/powerpoint/2010/main" val="321179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06B9FE-7E5A-4047-B5D3-C3C24BD3E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EBA20-0A64-45D5-B937-FE93DCA01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5632" y="0"/>
            <a:ext cx="34063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3EAD5E5B-543A-4690-8C75-BACF7FFB40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pic>
        <p:nvPicPr>
          <p:cNvPr id="16" name="Picture 15">
            <a:extLst>
              <a:ext uri="{FF2B5EF4-FFF2-40B4-BE49-F238E27FC236}">
                <a16:creationId xmlns:a16="http://schemas.microsoft.com/office/drawing/2014/main" id="{98739700-980C-4F96-84CD-97157DFE86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59089"/>
            <a:ext cx="9107362" cy="321164"/>
          </a:xfrm>
          <a:prstGeom prst="rect">
            <a:avLst/>
          </a:prstGeom>
        </p:spPr>
      </p:pic>
      <p:sp>
        <p:nvSpPr>
          <p:cNvPr id="18" name="Rectangle 17">
            <a:extLst>
              <a:ext uri="{FF2B5EF4-FFF2-40B4-BE49-F238E27FC236}">
                <a16:creationId xmlns:a16="http://schemas.microsoft.com/office/drawing/2014/main" id="{52A2FDCB-3B06-44F3-A0AA-2C056C3E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09600"/>
            <a:ext cx="9107363" cy="136819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F487F3-E8DF-4877-A5B9-2411FAE3A5B6}"/>
              </a:ext>
            </a:extLst>
          </p:cNvPr>
          <p:cNvSpPr>
            <a:spLocks noGrp="1"/>
          </p:cNvSpPr>
          <p:nvPr>
            <p:ph type="title"/>
          </p:nvPr>
        </p:nvSpPr>
        <p:spPr>
          <a:xfrm>
            <a:off x="680321" y="753228"/>
            <a:ext cx="7461844" cy="1080938"/>
          </a:xfrm>
        </p:spPr>
        <p:txBody>
          <a:bodyPr>
            <a:normAutofit/>
          </a:bodyPr>
          <a:lstStyle/>
          <a:p>
            <a:r>
              <a:rPr lang="en-US" dirty="0">
                <a:solidFill>
                  <a:srgbClr val="FFFFFF"/>
                </a:solidFill>
              </a:rPr>
              <a:t>What is OSINT</a:t>
            </a:r>
            <a:endParaRPr lang="en-ZA" dirty="0">
              <a:solidFill>
                <a:srgbClr val="FFFFFF"/>
              </a:solidFill>
            </a:endParaRPr>
          </a:p>
        </p:txBody>
      </p:sp>
      <p:sp>
        <p:nvSpPr>
          <p:cNvPr id="5" name="Slide Number Placeholder 4">
            <a:extLst>
              <a:ext uri="{FF2B5EF4-FFF2-40B4-BE49-F238E27FC236}">
                <a16:creationId xmlns:a16="http://schemas.microsoft.com/office/drawing/2014/main" id="{C40E9ECD-7F8C-4426-985F-2D7AD0E83A34}"/>
              </a:ext>
            </a:extLst>
          </p:cNvPr>
          <p:cNvSpPr>
            <a:spLocks noGrp="1"/>
          </p:cNvSpPr>
          <p:nvPr>
            <p:ph type="sldNum" sz="quarter" idx="12"/>
          </p:nvPr>
        </p:nvSpPr>
        <p:spPr>
          <a:xfrm>
            <a:off x="10385051" y="753227"/>
            <a:ext cx="1154151" cy="1090789"/>
          </a:xfrm>
        </p:spPr>
        <p:txBody>
          <a:bodyPr>
            <a:normAutofit/>
          </a:bodyPr>
          <a:lstStyle/>
          <a:p>
            <a:pPr algn="r">
              <a:spcAft>
                <a:spcPts val="600"/>
              </a:spcAft>
            </a:pPr>
            <a:fld id="{327432A8-9E93-4B2C-95D8-8291358AEB31}" type="slidenum">
              <a:rPr lang="en-ZA">
                <a:solidFill>
                  <a:srgbClr val="FFFFFF"/>
                </a:solidFill>
              </a:rPr>
              <a:pPr algn="r">
                <a:spcAft>
                  <a:spcPts val="600"/>
                </a:spcAft>
              </a:pPr>
              <a:t>4</a:t>
            </a:fld>
            <a:endParaRPr lang="en-ZA">
              <a:solidFill>
                <a:srgbClr val="FFFFFF"/>
              </a:solidFill>
            </a:endParaRPr>
          </a:p>
        </p:txBody>
      </p:sp>
      <p:sp>
        <p:nvSpPr>
          <p:cNvPr id="3" name="Content Placeholder 2">
            <a:extLst>
              <a:ext uri="{FF2B5EF4-FFF2-40B4-BE49-F238E27FC236}">
                <a16:creationId xmlns:a16="http://schemas.microsoft.com/office/drawing/2014/main" id="{04DD03A6-DA17-44BC-B29D-49E657B902D1}"/>
              </a:ext>
            </a:extLst>
          </p:cNvPr>
          <p:cNvSpPr>
            <a:spLocks noGrp="1"/>
          </p:cNvSpPr>
          <p:nvPr>
            <p:ph idx="1"/>
          </p:nvPr>
        </p:nvSpPr>
        <p:spPr>
          <a:xfrm>
            <a:off x="680321" y="2336873"/>
            <a:ext cx="7461844" cy="3142077"/>
          </a:xfrm>
        </p:spPr>
        <p:txBody>
          <a:bodyPr>
            <a:normAutofit/>
          </a:bodyPr>
          <a:lstStyle/>
          <a:p>
            <a:endParaRPr lang="en-ZA" sz="1800"/>
          </a:p>
        </p:txBody>
      </p:sp>
      <p:sp>
        <p:nvSpPr>
          <p:cNvPr id="4" name="Footer Placeholder 3">
            <a:extLst>
              <a:ext uri="{FF2B5EF4-FFF2-40B4-BE49-F238E27FC236}">
                <a16:creationId xmlns:a16="http://schemas.microsoft.com/office/drawing/2014/main" id="{B201C1B1-776D-46F0-B105-59115B15A81A}"/>
              </a:ext>
            </a:extLst>
          </p:cNvPr>
          <p:cNvSpPr>
            <a:spLocks noGrp="1"/>
          </p:cNvSpPr>
          <p:nvPr>
            <p:ph type="ftr" sz="quarter" idx="11"/>
          </p:nvPr>
        </p:nvSpPr>
        <p:spPr>
          <a:xfrm>
            <a:off x="680321" y="5936188"/>
            <a:ext cx="6870660" cy="365125"/>
          </a:xfrm>
        </p:spPr>
        <p:txBody>
          <a:bodyPr>
            <a:normAutofit/>
          </a:bodyPr>
          <a:lstStyle/>
          <a:p>
            <a:pPr>
              <a:spcAft>
                <a:spcPts val="600"/>
              </a:spcAft>
            </a:pPr>
            <a:r>
              <a:rPr lang="en-US"/>
              <a:t>OSINT: The gateway drug your mom never told you about.</a:t>
            </a:r>
            <a:endParaRPr lang="en-ZA"/>
          </a:p>
        </p:txBody>
      </p:sp>
    </p:spTree>
    <p:extLst>
      <p:ext uri="{BB962C8B-B14F-4D97-AF65-F5344CB8AC3E}">
        <p14:creationId xmlns:p14="http://schemas.microsoft.com/office/powerpoint/2010/main" val="235227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92500"/>
          </a:bodyPr>
          <a:lstStyle/>
          <a:p>
            <a:pPr marL="0" indent="0">
              <a:buNone/>
            </a:pPr>
            <a:r>
              <a:rPr lang="en-US" sz="2600" dirty="0"/>
              <a:t>Definition</a:t>
            </a:r>
          </a:p>
          <a:p>
            <a:r>
              <a:rPr lang="en-US" sz="2200" b="1" i="0" dirty="0">
                <a:effectLst/>
                <a:latin typeface="Arial" panose="020B0604020202020204" pitchFamily="34" charset="0"/>
              </a:rPr>
              <a:t>Open-source intelligence</a:t>
            </a:r>
            <a:r>
              <a:rPr lang="en-US" sz="2200" b="0" i="0" dirty="0">
                <a:effectLst/>
                <a:latin typeface="Arial" panose="020B0604020202020204" pitchFamily="34" charset="0"/>
              </a:rPr>
              <a:t> (</a:t>
            </a:r>
            <a:r>
              <a:rPr lang="en-US" sz="2200" b="1" i="0" dirty="0">
                <a:effectLst/>
                <a:latin typeface="Arial" panose="020B0604020202020204" pitchFamily="34" charset="0"/>
              </a:rPr>
              <a:t>OSINT</a:t>
            </a:r>
            <a:r>
              <a:rPr lang="en-US" sz="2200" b="0" i="0" dirty="0">
                <a:effectLst/>
                <a:latin typeface="Arial" panose="020B0604020202020204" pitchFamily="34" charset="0"/>
              </a:rPr>
              <a:t>) is a multi-methods (qualitative, quantitative) methodology for </a:t>
            </a:r>
            <a:r>
              <a:rPr lang="en-US" sz="2200" b="1" i="0" u="sng" dirty="0">
                <a:solidFill>
                  <a:srgbClr val="FFC000"/>
                </a:solidFill>
                <a:effectLst/>
                <a:latin typeface="Arial" panose="020B0604020202020204" pitchFamily="34" charset="0"/>
              </a:rPr>
              <a:t>collecting, analyzing and making decision about data accessible in publicly available sources to be used in an </a:t>
            </a:r>
            <a:r>
              <a:rPr lang="en-US" sz="2200" b="1" i="0" u="sng" strike="noStrike" dirty="0">
                <a:solidFill>
                  <a:srgbClr val="FFC000"/>
                </a:solidFill>
                <a:effectLst/>
                <a:latin typeface="Arial" panose="020B0604020202020204" pitchFamily="34" charset="0"/>
                <a:hlinkClick r:id="rId2" tooltip="Intelligence (information gathering)">
                  <a:extLst>
                    <a:ext uri="{A12FA001-AC4F-418D-AE19-62706E023703}">
                      <ahyp:hlinkClr xmlns:ahyp="http://schemas.microsoft.com/office/drawing/2018/hyperlinkcolor" val="tx"/>
                    </a:ext>
                  </a:extLst>
                </a:hlinkClick>
              </a:rPr>
              <a:t>intelligence</a:t>
            </a:r>
            <a:r>
              <a:rPr lang="en-US" sz="2200" b="1" i="0" u="sng" dirty="0">
                <a:solidFill>
                  <a:srgbClr val="FFC000"/>
                </a:solidFill>
                <a:effectLst/>
                <a:latin typeface="Arial" panose="020B0604020202020204" pitchFamily="34" charset="0"/>
              </a:rPr>
              <a:t> context</a:t>
            </a:r>
            <a:r>
              <a:rPr lang="en-US" sz="2200" b="0" i="0" dirty="0">
                <a:effectLst/>
                <a:latin typeface="Arial" panose="020B0604020202020204" pitchFamily="34" charset="0"/>
              </a:rPr>
              <a:t>. In the </a:t>
            </a:r>
            <a:r>
              <a:rPr lang="en-US" sz="2200" b="0" i="0" u="none" strike="noStrike" dirty="0">
                <a:effectLst/>
                <a:latin typeface="Arial" panose="020B0604020202020204" pitchFamily="34" charset="0"/>
                <a:hlinkClick r:id="rId3" tooltip="Intelligence agency">
                  <a:extLst>
                    <a:ext uri="{A12FA001-AC4F-418D-AE19-62706E023703}">
                      <ahyp:hlinkClr xmlns:ahyp="http://schemas.microsoft.com/office/drawing/2018/hyperlinkcolor" val="tx"/>
                    </a:ext>
                  </a:extLst>
                </a:hlinkClick>
              </a:rPr>
              <a:t>intelligence community</a:t>
            </a:r>
            <a:r>
              <a:rPr lang="en-US" sz="2200" b="0" i="0" dirty="0">
                <a:effectLst/>
                <a:latin typeface="Arial" panose="020B0604020202020204" pitchFamily="34" charset="0"/>
              </a:rPr>
              <a:t>, the term "open" refers to </a:t>
            </a:r>
            <a:r>
              <a:rPr lang="en-US" sz="2200" b="0" i="0" u="none" strike="noStrike" dirty="0">
                <a:effectLst/>
                <a:latin typeface="Arial" panose="020B0604020202020204" pitchFamily="34" charset="0"/>
                <a:hlinkClick r:id="rId4" tooltip="wiktionary:overt">
                  <a:extLst>
                    <a:ext uri="{A12FA001-AC4F-418D-AE19-62706E023703}">
                      <ahyp:hlinkClr xmlns:ahyp="http://schemas.microsoft.com/office/drawing/2018/hyperlinkcolor" val="tx"/>
                    </a:ext>
                  </a:extLst>
                </a:hlinkClick>
              </a:rPr>
              <a:t>overt</a:t>
            </a:r>
            <a:r>
              <a:rPr lang="en-US" sz="2200" b="0" i="0" dirty="0">
                <a:effectLst/>
                <a:latin typeface="Arial" panose="020B0604020202020204" pitchFamily="34" charset="0"/>
              </a:rPr>
              <a:t>, publicly available sources (as opposed to covert or clandestine sources). It is not related to </a:t>
            </a:r>
            <a:r>
              <a:rPr lang="en-US" sz="2200" b="0" i="0" u="none" strike="noStrike" dirty="0">
                <a:effectLst/>
                <a:latin typeface="Arial" panose="020B0604020202020204" pitchFamily="34" charset="0"/>
                <a:hlinkClick r:id="rId5" tooltip="Open-source software">
                  <a:extLst>
                    <a:ext uri="{A12FA001-AC4F-418D-AE19-62706E023703}">
                      <ahyp:hlinkClr xmlns:ahyp="http://schemas.microsoft.com/office/drawing/2018/hyperlinkcolor" val="tx"/>
                    </a:ext>
                  </a:extLst>
                </a:hlinkClick>
              </a:rPr>
              <a:t>open-source software</a:t>
            </a:r>
            <a:r>
              <a:rPr lang="en-US" sz="2200" b="0" i="0" dirty="0">
                <a:effectLst/>
                <a:latin typeface="Arial" panose="020B0604020202020204" pitchFamily="34" charset="0"/>
              </a:rPr>
              <a:t> or </a:t>
            </a:r>
            <a:r>
              <a:rPr lang="en-US" sz="2200" b="0" i="0" u="none" strike="noStrike" dirty="0">
                <a:effectLst/>
                <a:latin typeface="Arial" panose="020B0604020202020204" pitchFamily="34" charset="0"/>
                <a:hlinkClick r:id="rId6" tooltip="Collective intelligence">
                  <a:extLst>
                    <a:ext uri="{A12FA001-AC4F-418D-AE19-62706E023703}">
                      <ahyp:hlinkClr xmlns:ahyp="http://schemas.microsoft.com/office/drawing/2018/hyperlinkcolor" val="tx"/>
                    </a:ext>
                  </a:extLst>
                </a:hlinkClick>
              </a:rPr>
              <a:t>collective intelligence</a:t>
            </a:r>
            <a:r>
              <a:rPr lang="en-US" sz="2200" b="0" i="0" dirty="0">
                <a:effectLst/>
                <a:latin typeface="Arial" panose="020B0604020202020204" pitchFamily="34" charset="0"/>
              </a:rPr>
              <a:t>.</a:t>
            </a:r>
          </a:p>
          <a:p>
            <a:r>
              <a:rPr lang="en-US" sz="2200" b="0" i="0" dirty="0">
                <a:effectLst/>
                <a:latin typeface="Arial" panose="020B0604020202020204" pitchFamily="34" charset="0"/>
              </a:rPr>
              <a:t>OSINT under one name or another has been around for hundreds of years. With the advent of instant communications and rapid information transfer, a great deal of actionable and predictive intelligence can now be obtained from public, unclassified sources.</a:t>
            </a:r>
          </a:p>
          <a:p>
            <a:pPr marL="0" indent="0">
              <a:buNone/>
            </a:pPr>
            <a:endParaRPr lang="en-US" sz="2200"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3B47C4F7-184F-44A4-A1FA-8FEF833DCAB8}"/>
              </a:ext>
            </a:extLst>
          </p:cNvPr>
          <p:cNvSpPr>
            <a:spLocks noGrp="1"/>
          </p:cNvSpPr>
          <p:nvPr>
            <p:ph type="sldNum" sz="quarter" idx="12"/>
          </p:nvPr>
        </p:nvSpPr>
        <p:spPr/>
        <p:txBody>
          <a:bodyPr/>
          <a:lstStyle/>
          <a:p>
            <a:fld id="{327432A8-9E93-4B2C-95D8-8291358AEB31}" type="slidenum">
              <a:rPr lang="en-ZA" smtClean="0"/>
              <a:t>5</a:t>
            </a:fld>
            <a:endParaRPr lang="en-ZA"/>
          </a:p>
        </p:txBody>
      </p:sp>
    </p:spTree>
    <p:extLst>
      <p:ext uri="{BB962C8B-B14F-4D97-AF65-F5344CB8AC3E}">
        <p14:creationId xmlns:p14="http://schemas.microsoft.com/office/powerpoint/2010/main" val="3893359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E089-8143-4D60-BA01-9A3CDB095AB2}"/>
              </a:ext>
            </a:extLst>
          </p:cNvPr>
          <p:cNvSpPr>
            <a:spLocks noGrp="1"/>
          </p:cNvSpPr>
          <p:nvPr>
            <p:ph type="title"/>
          </p:nvPr>
        </p:nvSpPr>
        <p:spPr/>
        <p:txBody>
          <a:bodyPr>
            <a:normAutofit/>
          </a:bodyPr>
          <a:lstStyle/>
          <a:p>
            <a:r>
              <a:rPr lang="en-US" dirty="0"/>
              <a:t>What is OSINT?</a:t>
            </a:r>
            <a:endParaRPr lang="en-ZA" dirty="0"/>
          </a:p>
        </p:txBody>
      </p:sp>
      <p:sp>
        <p:nvSpPr>
          <p:cNvPr id="3" name="Content Placeholder 2">
            <a:extLst>
              <a:ext uri="{FF2B5EF4-FFF2-40B4-BE49-F238E27FC236}">
                <a16:creationId xmlns:a16="http://schemas.microsoft.com/office/drawing/2014/main" id="{8C600F41-C2CF-4129-B8DC-79B2D8441199}"/>
              </a:ext>
            </a:extLst>
          </p:cNvPr>
          <p:cNvSpPr>
            <a:spLocks noGrp="1"/>
          </p:cNvSpPr>
          <p:nvPr>
            <p:ph idx="1"/>
          </p:nvPr>
        </p:nvSpPr>
        <p:spPr/>
        <p:txBody>
          <a:bodyPr>
            <a:normAutofit fontScale="55000" lnSpcReduction="20000"/>
          </a:bodyPr>
          <a:lstStyle/>
          <a:p>
            <a:pPr marL="0" indent="0">
              <a:buNone/>
            </a:pPr>
            <a:r>
              <a:rPr lang="en-US" dirty="0"/>
              <a:t>Sources:</a:t>
            </a:r>
          </a:p>
          <a:p>
            <a:pPr marL="0" indent="0" algn="l">
              <a:buNone/>
            </a:pPr>
            <a:r>
              <a:rPr lang="en-US" b="0" i="0" dirty="0">
                <a:effectLst/>
                <a:latin typeface="Arial" panose="020B0604020202020204" pitchFamily="34" charset="0"/>
              </a:rPr>
              <a:t>OSINT sources can be divided up into six different categories of information flow:</a:t>
            </a:r>
            <a:r>
              <a:rPr lang="en-US" b="0" i="0" u="none" strike="noStrike" baseline="30000" dirty="0">
                <a:effectLst/>
                <a:latin typeface="Arial" panose="020B0604020202020204" pitchFamily="34" charset="0"/>
                <a:hlinkClick r:id="rId3">
                  <a:extLst>
                    <a:ext uri="{A12FA001-AC4F-418D-AE19-62706E023703}">
                      <ahyp:hlinkClr xmlns:ahyp="http://schemas.microsoft.com/office/drawing/2018/hyperlinkcolor" val="tx"/>
                    </a:ext>
                  </a:extLst>
                </a:hlinkClick>
              </a:rPr>
              <a:t>[2]</a:t>
            </a:r>
            <a:endParaRPr lang="en-US" b="0" i="0" dirty="0">
              <a:effectLst/>
              <a:latin typeface="Arial" panose="020B0604020202020204" pitchFamily="34" charset="0"/>
            </a:endParaRPr>
          </a:p>
          <a:p>
            <a:pPr algn="l">
              <a:buFont typeface="Arial" panose="020B0604020202020204" pitchFamily="34" charset="0"/>
              <a:buChar char="•"/>
            </a:pPr>
            <a:r>
              <a:rPr lang="en-US" b="1" i="0" dirty="0">
                <a:effectLst/>
                <a:latin typeface="Arial" panose="020B0604020202020204" pitchFamily="34" charset="0"/>
              </a:rPr>
              <a:t>Media</a:t>
            </a:r>
            <a:r>
              <a:rPr lang="en-US" b="0" i="0" dirty="0">
                <a:effectLst/>
                <a:latin typeface="Arial" panose="020B0604020202020204" pitchFamily="34" charset="0"/>
              </a:rPr>
              <a:t>, print </a:t>
            </a:r>
            <a:r>
              <a:rPr lang="en-US" b="0" i="0" u="none" strike="noStrike" dirty="0">
                <a:effectLst/>
                <a:latin typeface="Arial" panose="020B0604020202020204" pitchFamily="34" charset="0"/>
                <a:hlinkClick r:id="rId4" tooltip="Newspapers">
                  <a:extLst>
                    <a:ext uri="{A12FA001-AC4F-418D-AE19-62706E023703}">
                      <ahyp:hlinkClr xmlns:ahyp="http://schemas.microsoft.com/office/drawing/2018/hyperlinkcolor" val="tx"/>
                    </a:ext>
                  </a:extLst>
                </a:hlinkClick>
              </a:rPr>
              <a:t>newspapers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5" tooltip="Magazines">
                  <a:extLst>
                    <a:ext uri="{A12FA001-AC4F-418D-AE19-62706E023703}">
                      <ahyp:hlinkClr xmlns:ahyp="http://schemas.microsoft.com/office/drawing/2018/hyperlinkcolor" val="tx"/>
                    </a:ext>
                  </a:extLst>
                </a:hlinkClick>
              </a:rPr>
              <a:t>magazines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6" tooltip="Radio">
                  <a:extLst>
                    <a:ext uri="{A12FA001-AC4F-418D-AE19-62706E023703}">
                      <ahyp:hlinkClr xmlns:ahyp="http://schemas.microsoft.com/office/drawing/2018/hyperlinkcolor" val="tx"/>
                    </a:ext>
                  </a:extLst>
                </a:hlinkClick>
              </a:rPr>
              <a:t>radio</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7" tooltip="Television">
                  <a:extLst>
                    <a:ext uri="{A12FA001-AC4F-418D-AE19-62706E023703}">
                      <ahyp:hlinkClr xmlns:ahyp="http://schemas.microsoft.com/office/drawing/2018/hyperlinkcolor" val="tx"/>
                    </a:ext>
                  </a:extLst>
                </a:hlinkClick>
              </a:rPr>
              <a:t>television</a:t>
            </a:r>
            <a:r>
              <a:rPr lang="en-US" b="0" i="0" dirty="0">
                <a:effectLst/>
                <a:latin typeface="Arial" panose="020B0604020202020204" pitchFamily="34" charset="0"/>
              </a:rPr>
              <a:t> from across and between countries.</a:t>
            </a:r>
          </a:p>
          <a:p>
            <a:pPr algn="l">
              <a:buFont typeface="Arial" panose="020B0604020202020204" pitchFamily="34" charset="0"/>
              <a:buChar char="•"/>
            </a:pPr>
            <a:r>
              <a:rPr lang="en-US" b="1" i="0" u="none" strike="noStrike" dirty="0">
                <a:effectLst/>
                <a:latin typeface="Arial" panose="020B0604020202020204" pitchFamily="34" charset="0"/>
                <a:hlinkClick r:id="rId8"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9" tooltip="Online publication">
                  <a:extLst>
                    <a:ext uri="{A12FA001-AC4F-418D-AE19-62706E023703}">
                      <ahyp:hlinkClr xmlns:ahyp="http://schemas.microsoft.com/office/drawing/2018/hyperlinkcolor" val="tx"/>
                    </a:ext>
                  </a:extLst>
                </a:hlinkClick>
              </a:rPr>
              <a:t>online publications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0" tooltip="Blogs">
                  <a:extLst>
                    <a:ext uri="{A12FA001-AC4F-418D-AE19-62706E023703}">
                      <ahyp:hlinkClr xmlns:ahyp="http://schemas.microsoft.com/office/drawing/2018/hyperlinkcolor" val="tx"/>
                    </a:ext>
                  </a:extLst>
                </a:hlinkClick>
              </a:rPr>
              <a:t>blogs</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1" tooltip="Discussion group">
                  <a:extLst>
                    <a:ext uri="{A12FA001-AC4F-418D-AE19-62706E023703}">
                      <ahyp:hlinkClr xmlns:ahyp="http://schemas.microsoft.com/office/drawing/2018/hyperlinkcolor" val="tx"/>
                    </a:ext>
                  </a:extLst>
                </a:hlinkClick>
              </a:rPr>
              <a:t>discussion groups</a:t>
            </a:r>
            <a:r>
              <a:rPr lang="en-US" b="0" i="0" dirty="0">
                <a:effectLst/>
                <a:latin typeface="Arial" panose="020B0604020202020204" pitchFamily="34" charset="0"/>
              </a:rPr>
              <a:t>, citizen media (i.e. – cell phone </a:t>
            </a:r>
            <a:r>
              <a:rPr lang="en-US" b="0" i="0" u="none" strike="noStrike" dirty="0">
                <a:effectLst/>
                <a:latin typeface="Arial" panose="020B0604020202020204" pitchFamily="34" charset="0"/>
                <a:hlinkClick r:id="rId12" tooltip="Digital video">
                  <a:extLst>
                    <a:ext uri="{A12FA001-AC4F-418D-AE19-62706E023703}">
                      <ahyp:hlinkClr xmlns:ahyp="http://schemas.microsoft.com/office/drawing/2018/hyperlinkcolor" val="tx"/>
                    </a:ext>
                  </a:extLst>
                </a:hlinkClick>
              </a:rPr>
              <a:t>videos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3" tooltip="User created content">
                  <a:extLst>
                    <a:ext uri="{A12FA001-AC4F-418D-AE19-62706E023703}">
                      <ahyp:hlinkClr xmlns:ahyp="http://schemas.microsoft.com/office/drawing/2018/hyperlinkcolor" val="tx"/>
                    </a:ext>
                  </a:extLst>
                </a:hlinkClick>
              </a:rPr>
              <a:t>user created content</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4" tooltip="YouTube">
                  <a:extLst>
                    <a:ext uri="{A12FA001-AC4F-418D-AE19-62706E023703}">
                      <ahyp:hlinkClr xmlns:ahyp="http://schemas.microsoft.com/office/drawing/2018/hyperlinkcolor" val="tx"/>
                    </a:ext>
                  </a:extLst>
                </a:hlinkClick>
              </a:rPr>
              <a:t>YouTube</a:t>
            </a:r>
            <a:r>
              <a:rPr lang="en-US" b="0" i="0" dirty="0">
                <a:effectLst/>
                <a:latin typeface="Arial" panose="020B0604020202020204" pitchFamily="34" charset="0"/>
              </a:rPr>
              <a:t>, and other </a:t>
            </a:r>
            <a:r>
              <a:rPr lang="en-US" b="0" i="0" u="none" strike="noStrike" dirty="0">
                <a:effectLst/>
                <a:latin typeface="Arial" panose="020B0604020202020204" pitchFamily="34" charset="0"/>
                <a:hlinkClick r:id="rId15" tooltip="Social">
                  <a:extLst>
                    <a:ext uri="{A12FA001-AC4F-418D-AE19-62706E023703}">
                      <ahyp:hlinkClr xmlns:ahyp="http://schemas.microsoft.com/office/drawing/2018/hyperlinkcolor" val="tx"/>
                    </a:ext>
                  </a:extLst>
                </a:hlinkClick>
              </a:rPr>
              <a:t>social</a:t>
            </a:r>
            <a:r>
              <a:rPr lang="en-US" b="0" i="0" dirty="0">
                <a:effectLst/>
                <a:latin typeface="Arial" panose="020B0604020202020204" pitchFamily="34" charset="0"/>
              </a:rPr>
              <a:t> media websites (i.e. – </a:t>
            </a:r>
            <a:r>
              <a:rPr lang="en-US" b="0" i="0" u="none" strike="noStrike" dirty="0">
                <a:effectLst/>
                <a:latin typeface="Arial" panose="020B0604020202020204" pitchFamily="34" charset="0"/>
                <a:hlinkClick r:id="rId16" tooltip="Facebook">
                  <a:extLst>
                    <a:ext uri="{A12FA001-AC4F-418D-AE19-62706E023703}">
                      <ahyp:hlinkClr xmlns:ahyp="http://schemas.microsoft.com/office/drawing/2018/hyperlinkcolor" val="tx"/>
                    </a:ext>
                  </a:extLst>
                </a:hlinkClick>
              </a:rPr>
              <a:t>Facebook</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7" tooltip="Twitter">
                  <a:extLst>
                    <a:ext uri="{A12FA001-AC4F-418D-AE19-62706E023703}">
                      <ahyp:hlinkClr xmlns:ahyp="http://schemas.microsoft.com/office/drawing/2018/hyperlinkcolor" val="tx"/>
                    </a:ext>
                  </a:extLst>
                </a:hlinkClick>
              </a:rPr>
              <a:t>Twitter</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18" tooltip="Instagram">
                  <a:extLst>
                    <a:ext uri="{A12FA001-AC4F-418D-AE19-62706E023703}">
                      <ahyp:hlinkClr xmlns:ahyp="http://schemas.microsoft.com/office/drawing/2018/hyperlinkcolor" val="tx"/>
                    </a:ext>
                  </a:extLst>
                </a:hlinkClick>
              </a:rPr>
              <a:t>Instagram</a:t>
            </a:r>
            <a:r>
              <a:rPr lang="en-US" b="0" i="0" dirty="0">
                <a:effectLst/>
                <a:latin typeface="Arial" panose="020B0604020202020204" pitchFamily="34" charset="0"/>
              </a:rPr>
              <a:t>, etc.). This source also outpaces a variety of other sources due to its timeliness and ease of access.</a:t>
            </a:r>
          </a:p>
          <a:p>
            <a:pPr algn="l">
              <a:buFont typeface="Arial" panose="020B0604020202020204" pitchFamily="34" charset="0"/>
              <a:buChar char="•"/>
            </a:pPr>
            <a:r>
              <a:rPr lang="en-US" b="1" i="0" dirty="0">
                <a:effectLst/>
                <a:latin typeface="Arial" panose="020B0604020202020204" pitchFamily="34" charset="0"/>
              </a:rPr>
              <a:t>Public Government Data</a:t>
            </a:r>
            <a:r>
              <a:rPr lang="en-US" b="0" i="0" dirty="0">
                <a:effectLst/>
                <a:latin typeface="Arial" panose="020B0604020202020204" pitchFamily="34" charset="0"/>
              </a:rPr>
              <a:t>, public government reports, budgets, hearings, </a:t>
            </a:r>
            <a:r>
              <a:rPr lang="en-US" b="0" i="0" u="none" strike="noStrike" dirty="0">
                <a:effectLst/>
                <a:latin typeface="Arial" panose="020B0604020202020204" pitchFamily="34" charset="0"/>
                <a:hlinkClick r:id="rId19" tooltip="Telephone directories">
                  <a:extLst>
                    <a:ext uri="{A12FA001-AC4F-418D-AE19-62706E023703}">
                      <ahyp:hlinkClr xmlns:ahyp="http://schemas.microsoft.com/office/drawing/2018/hyperlinkcolor" val="tx"/>
                    </a:ext>
                  </a:extLst>
                </a:hlinkClick>
              </a:rPr>
              <a:t>telephone directories</a:t>
            </a:r>
            <a:r>
              <a:rPr lang="en-US" b="0" i="0" dirty="0">
                <a:effectLst/>
                <a:latin typeface="Arial" panose="020B0604020202020204" pitchFamily="34" charset="0"/>
              </a:rPr>
              <a:t>, press conferences, websites, and speeches. Although this source comes from an official source they are publicly accessible and may be used openly and freely.</a:t>
            </a:r>
          </a:p>
          <a:p>
            <a:pPr algn="l">
              <a:buFont typeface="Arial" panose="020B0604020202020204" pitchFamily="34" charset="0"/>
              <a:buChar char="•"/>
            </a:pPr>
            <a:r>
              <a:rPr lang="en-US" b="1" i="0" dirty="0">
                <a:effectLst/>
                <a:latin typeface="Arial" panose="020B0604020202020204" pitchFamily="34" charset="0"/>
              </a:rPr>
              <a:t>Professional and Academic Publications</a:t>
            </a:r>
            <a:r>
              <a:rPr lang="en-US" b="0" i="0" dirty="0">
                <a:effectLst/>
                <a:latin typeface="Arial" panose="020B0604020202020204" pitchFamily="34" charset="0"/>
              </a:rPr>
              <a:t>, information acquired from </a:t>
            </a:r>
            <a:r>
              <a:rPr lang="en-US" b="0" i="0" u="none" strike="noStrike" dirty="0">
                <a:effectLst/>
                <a:latin typeface="Arial" panose="020B0604020202020204" pitchFamily="34" charset="0"/>
                <a:hlinkClick r:id="rId20" tooltip="Academic journal">
                  <a:extLst>
                    <a:ext uri="{A12FA001-AC4F-418D-AE19-62706E023703}">
                      <ahyp:hlinkClr xmlns:ahyp="http://schemas.microsoft.com/office/drawing/2018/hyperlinkcolor" val="tx"/>
                    </a:ext>
                  </a:extLst>
                </a:hlinkClick>
              </a:rPr>
              <a:t>journals</a:t>
            </a:r>
            <a:r>
              <a:rPr lang="en-US" b="0" i="0" dirty="0">
                <a:effectLst/>
                <a:latin typeface="Arial" panose="020B0604020202020204" pitchFamily="34" charset="0"/>
              </a:rPr>
              <a:t>, conferences, symposia, </a:t>
            </a:r>
            <a:r>
              <a:rPr lang="en-US" b="0" i="0" u="none" strike="noStrike" dirty="0">
                <a:effectLst/>
                <a:latin typeface="Arial" panose="020B0604020202020204" pitchFamily="34" charset="0"/>
                <a:hlinkClick r:id="rId21" tooltip="Academic publishing">
                  <a:extLst>
                    <a:ext uri="{A12FA001-AC4F-418D-AE19-62706E023703}">
                      <ahyp:hlinkClr xmlns:ahyp="http://schemas.microsoft.com/office/drawing/2018/hyperlinkcolor" val="tx"/>
                    </a:ext>
                  </a:extLst>
                </a:hlinkClick>
              </a:rPr>
              <a:t>academic papers</a:t>
            </a:r>
            <a:r>
              <a:rPr lang="en-US" b="0" i="0" dirty="0">
                <a:effectLst/>
                <a:latin typeface="Arial" panose="020B0604020202020204" pitchFamily="34" charset="0"/>
              </a:rPr>
              <a:t>, dissertations, and theses.</a:t>
            </a:r>
          </a:p>
          <a:p>
            <a:pPr algn="l">
              <a:buFont typeface="Arial" panose="020B0604020202020204" pitchFamily="34" charset="0"/>
              <a:buChar char="•"/>
            </a:pPr>
            <a:r>
              <a:rPr lang="en-US" b="1" i="0" dirty="0">
                <a:effectLst/>
                <a:latin typeface="Arial" panose="020B0604020202020204" pitchFamily="34" charset="0"/>
              </a:rPr>
              <a:t>Commercial Data</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22" tooltip="Satellite imagery">
                  <a:extLst>
                    <a:ext uri="{A12FA001-AC4F-418D-AE19-62706E023703}">
                      <ahyp:hlinkClr xmlns:ahyp="http://schemas.microsoft.com/office/drawing/2018/hyperlinkcolor" val="tx"/>
                    </a:ext>
                  </a:extLst>
                </a:hlinkClick>
              </a:rPr>
              <a:t>commercial imagery</a:t>
            </a:r>
            <a:r>
              <a:rPr lang="en-US" b="0" i="0" dirty="0">
                <a:effectLst/>
                <a:latin typeface="Arial" panose="020B0604020202020204" pitchFamily="34" charset="0"/>
              </a:rPr>
              <a:t>, financial and industrial assessments, and databases.</a:t>
            </a:r>
          </a:p>
          <a:p>
            <a:pPr algn="l">
              <a:buFont typeface="Arial" panose="020B0604020202020204" pitchFamily="34" charset="0"/>
              <a:buChar char="•"/>
            </a:pPr>
            <a:r>
              <a:rPr lang="en-US" b="1" i="0" u="none" strike="noStrike" dirty="0">
                <a:effectLst/>
                <a:latin typeface="Arial" panose="020B0604020202020204" pitchFamily="34" charset="0"/>
                <a:hlinkClick r:id="rId23" tooltip="Grey literature">
                  <a:extLst>
                    <a:ext uri="{A12FA001-AC4F-418D-AE19-62706E023703}">
                      <ahyp:hlinkClr xmlns:ahyp="http://schemas.microsoft.com/office/drawing/2018/hyperlinkcolor" val="tx"/>
                    </a:ext>
                  </a:extLst>
                </a:hlinkClick>
              </a:rPr>
              <a:t>Grey literature</a:t>
            </a:r>
            <a:r>
              <a:rPr lang="en-US" b="0" i="0" dirty="0">
                <a:effectLst/>
                <a:latin typeface="Arial" panose="020B0604020202020204" pitchFamily="34" charset="0"/>
              </a:rPr>
              <a:t>, technical reports, </a:t>
            </a:r>
            <a:r>
              <a:rPr lang="en-US" b="0" i="0" u="none" strike="noStrike" dirty="0">
                <a:effectLst/>
                <a:latin typeface="Arial" panose="020B0604020202020204" pitchFamily="34" charset="0"/>
                <a:hlinkClick r:id="rId24" tooltip="Preprint">
                  <a:extLst>
                    <a:ext uri="{A12FA001-AC4F-418D-AE19-62706E023703}">
                      <ahyp:hlinkClr xmlns:ahyp="http://schemas.microsoft.com/office/drawing/2018/hyperlinkcolor" val="tx"/>
                    </a:ext>
                  </a:extLst>
                </a:hlinkClick>
              </a:rPr>
              <a:t>preprints</a:t>
            </a:r>
            <a:r>
              <a:rPr lang="en-US" b="0" i="0" dirty="0">
                <a:effectLst/>
                <a:latin typeface="Arial" panose="020B0604020202020204" pitchFamily="34" charset="0"/>
              </a:rPr>
              <a:t>, patents, working papers, business documents, unpublished works, and </a:t>
            </a:r>
            <a:r>
              <a:rPr lang="en-US" b="0" i="0" u="none" strike="noStrike" dirty="0">
                <a:effectLst/>
                <a:latin typeface="Arial" panose="020B0604020202020204" pitchFamily="34" charset="0"/>
                <a:hlinkClick r:id="rId25" tooltip="Newsletter">
                  <a:extLst>
                    <a:ext uri="{A12FA001-AC4F-418D-AE19-62706E023703}">
                      <ahyp:hlinkClr xmlns:ahyp="http://schemas.microsoft.com/office/drawing/2018/hyperlinkcolor" val="tx"/>
                    </a:ext>
                  </a:extLst>
                </a:hlinkClick>
              </a:rPr>
              <a:t>newsletters</a:t>
            </a:r>
            <a:r>
              <a:rPr lang="en-US" b="0" i="0" dirty="0">
                <a:effectLst/>
                <a:latin typeface="Arial" panose="020B0604020202020204" pitchFamily="34" charset="0"/>
              </a:rPr>
              <a:t>.</a:t>
            </a:r>
          </a:p>
          <a:p>
            <a:pPr algn="l"/>
            <a:r>
              <a:rPr lang="en-US" b="0" i="0" dirty="0">
                <a:effectLst/>
                <a:latin typeface="Arial" panose="020B0604020202020204" pitchFamily="34" charset="0"/>
              </a:rPr>
              <a:t>OSINT is distinguished from research in that it applies the </a:t>
            </a:r>
            <a:r>
              <a:rPr lang="en-US" b="0" i="0" u="none" strike="noStrike" dirty="0">
                <a:effectLst/>
                <a:latin typeface="Arial" panose="020B0604020202020204" pitchFamily="34" charset="0"/>
                <a:hlinkClick r:id="rId26" tooltip="Process of intelligence">
                  <a:extLst>
                    <a:ext uri="{A12FA001-AC4F-418D-AE19-62706E023703}">
                      <ahyp:hlinkClr xmlns:ahyp="http://schemas.microsoft.com/office/drawing/2018/hyperlinkcolor" val="tx"/>
                    </a:ext>
                  </a:extLst>
                </a:hlinkClick>
              </a:rPr>
              <a:t>process of intelligence</a:t>
            </a:r>
            <a:r>
              <a:rPr lang="en-US" b="0" i="0" dirty="0">
                <a:effectLst/>
                <a:latin typeface="Arial" panose="020B0604020202020204" pitchFamily="34" charset="0"/>
              </a:rPr>
              <a:t> to create tailored knowledge supportive of a specific decision by a specific individual or group.</a:t>
            </a:r>
            <a:r>
              <a:rPr lang="en-US" b="0" i="0" u="none" strike="noStrike" baseline="30000" dirty="0">
                <a:effectLst/>
                <a:latin typeface="Arial" panose="020B0604020202020204" pitchFamily="34" charset="0"/>
                <a:hlinkClick r:id="rId27">
                  <a:extLst>
                    <a:ext uri="{A12FA001-AC4F-418D-AE19-62706E023703}">
                      <ahyp:hlinkClr xmlns:ahyp="http://schemas.microsoft.com/office/drawing/2018/hyperlinkcolor" val="tx"/>
                    </a:ext>
                  </a:extLst>
                </a:hlinkClick>
              </a:rPr>
              <a:t>[3]</a:t>
            </a:r>
            <a:endParaRPr lang="en-US" b="0" i="0" dirty="0">
              <a:effectLst/>
              <a:latin typeface="Arial" panose="020B0604020202020204" pitchFamily="34" charset="0"/>
            </a:endParaRPr>
          </a:p>
          <a:p>
            <a:pPr marL="0" indent="0">
              <a:buNone/>
            </a:pPr>
            <a:endParaRPr lang="en-US" dirty="0"/>
          </a:p>
          <a:p>
            <a:pPr marL="914400" lvl="2" indent="0">
              <a:buNone/>
            </a:pPr>
            <a:endParaRPr lang="en-ZA" dirty="0"/>
          </a:p>
        </p:txBody>
      </p:sp>
      <p:sp>
        <p:nvSpPr>
          <p:cNvPr id="4" name="Footer Placeholder 3">
            <a:extLst>
              <a:ext uri="{FF2B5EF4-FFF2-40B4-BE49-F238E27FC236}">
                <a16:creationId xmlns:a16="http://schemas.microsoft.com/office/drawing/2014/main" id="{954B908B-82A5-495A-ABA7-CD865B3AB142}"/>
              </a:ext>
            </a:extLst>
          </p:cNvPr>
          <p:cNvSpPr>
            <a:spLocks noGrp="1"/>
          </p:cNvSpPr>
          <p:nvPr>
            <p:ph type="ftr" sz="quarter" idx="11"/>
          </p:nvPr>
        </p:nvSpPr>
        <p:spPr/>
        <p:txBody>
          <a:bodyPr/>
          <a:lstStyle/>
          <a:p>
            <a:r>
              <a:rPr lang="en-US"/>
              <a:t>OSINT: The gateway drug your mom never told you about.</a:t>
            </a:r>
            <a:endParaRPr lang="en-ZA"/>
          </a:p>
        </p:txBody>
      </p:sp>
      <p:sp>
        <p:nvSpPr>
          <p:cNvPr id="6" name="Slide Number Placeholder 5">
            <a:extLst>
              <a:ext uri="{FF2B5EF4-FFF2-40B4-BE49-F238E27FC236}">
                <a16:creationId xmlns:a16="http://schemas.microsoft.com/office/drawing/2014/main" id="{1F8854E0-1542-45D5-97A9-5D81DE474A48}"/>
              </a:ext>
            </a:extLst>
          </p:cNvPr>
          <p:cNvSpPr>
            <a:spLocks noGrp="1"/>
          </p:cNvSpPr>
          <p:nvPr>
            <p:ph type="sldNum" sz="quarter" idx="12"/>
          </p:nvPr>
        </p:nvSpPr>
        <p:spPr/>
        <p:txBody>
          <a:bodyPr/>
          <a:lstStyle/>
          <a:p>
            <a:fld id="{327432A8-9E93-4B2C-95D8-8291358AEB31}" type="slidenum">
              <a:rPr lang="en-ZA" smtClean="0"/>
              <a:t>6</a:t>
            </a:fld>
            <a:endParaRPr lang="en-ZA"/>
          </a:p>
        </p:txBody>
      </p:sp>
    </p:spTree>
    <p:extLst>
      <p:ext uri="{BB962C8B-B14F-4D97-AF65-F5344CB8AC3E}">
        <p14:creationId xmlns:p14="http://schemas.microsoft.com/office/powerpoint/2010/main" val="122691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A452-8A48-4671-8BF9-4373D0D508A8}"/>
              </a:ext>
            </a:extLst>
          </p:cNvPr>
          <p:cNvSpPr>
            <a:spLocks noGrp="1"/>
          </p:cNvSpPr>
          <p:nvPr>
            <p:ph type="title"/>
          </p:nvPr>
        </p:nvSpPr>
        <p:spPr/>
        <p:txBody>
          <a:bodyPr/>
          <a:lstStyle/>
          <a:p>
            <a:r>
              <a:rPr lang="en-US" dirty="0"/>
              <a:t>Why OSINT?</a:t>
            </a:r>
            <a:br>
              <a:rPr lang="en-US" dirty="0"/>
            </a:br>
            <a:r>
              <a:rPr lang="en-US" sz="2000" dirty="0"/>
              <a:t>What I/we use it for?</a:t>
            </a:r>
            <a:endParaRPr lang="en-ZA" dirty="0"/>
          </a:p>
        </p:txBody>
      </p:sp>
      <p:sp>
        <p:nvSpPr>
          <p:cNvPr id="4" name="Footer Placeholder 3">
            <a:extLst>
              <a:ext uri="{FF2B5EF4-FFF2-40B4-BE49-F238E27FC236}">
                <a16:creationId xmlns:a16="http://schemas.microsoft.com/office/drawing/2014/main" id="{65FA5AFB-0C94-496C-8893-4635E54DBE12}"/>
              </a:ext>
            </a:extLst>
          </p:cNvPr>
          <p:cNvSpPr>
            <a:spLocks noGrp="1"/>
          </p:cNvSpPr>
          <p:nvPr>
            <p:ph type="ftr" sz="quarter" idx="11"/>
          </p:nvPr>
        </p:nvSpPr>
        <p:spPr/>
        <p:txBody>
          <a:bodyPr/>
          <a:lstStyle/>
          <a:p>
            <a:r>
              <a:rPr lang="en-US"/>
              <a:t>OSINT: The gateway drug your mom never told you about.</a:t>
            </a:r>
            <a:endParaRPr lang="en-ZA"/>
          </a:p>
        </p:txBody>
      </p:sp>
      <p:sp>
        <p:nvSpPr>
          <p:cNvPr id="5" name="Slide Number Placeholder 4">
            <a:extLst>
              <a:ext uri="{FF2B5EF4-FFF2-40B4-BE49-F238E27FC236}">
                <a16:creationId xmlns:a16="http://schemas.microsoft.com/office/drawing/2014/main" id="{4952C739-880A-4BA2-A199-771F6D78E495}"/>
              </a:ext>
            </a:extLst>
          </p:cNvPr>
          <p:cNvSpPr>
            <a:spLocks noGrp="1"/>
          </p:cNvSpPr>
          <p:nvPr>
            <p:ph type="sldNum" sz="quarter" idx="12"/>
          </p:nvPr>
        </p:nvSpPr>
        <p:spPr/>
        <p:txBody>
          <a:bodyPr/>
          <a:lstStyle/>
          <a:p>
            <a:fld id="{327432A8-9E93-4B2C-95D8-8291358AEB31}" type="slidenum">
              <a:rPr lang="en-ZA" smtClean="0"/>
              <a:t>7</a:t>
            </a:fld>
            <a:endParaRPr lang="en-ZA"/>
          </a:p>
        </p:txBody>
      </p:sp>
      <p:pic>
        <p:nvPicPr>
          <p:cNvPr id="1026" name="Picture 2">
            <a:extLst>
              <a:ext uri="{FF2B5EF4-FFF2-40B4-BE49-F238E27FC236}">
                <a16:creationId xmlns:a16="http://schemas.microsoft.com/office/drawing/2014/main" id="{790F8196-EB41-42F8-AC61-15D4D0A38F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43262" y="2132538"/>
            <a:ext cx="5705475" cy="380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0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381A-4268-4CB9-835E-05671FD647DD}"/>
              </a:ext>
            </a:extLst>
          </p:cNvPr>
          <p:cNvSpPr>
            <a:spLocks noGrp="1"/>
          </p:cNvSpPr>
          <p:nvPr>
            <p:ph type="title"/>
          </p:nvPr>
        </p:nvSpPr>
        <p:spPr/>
        <p:txBody>
          <a:bodyPr/>
          <a:lstStyle/>
          <a:p>
            <a:r>
              <a:rPr lang="en-US" dirty="0"/>
              <a:t>Why OSINT?</a:t>
            </a:r>
            <a:br>
              <a:rPr lang="en-US" dirty="0"/>
            </a:br>
            <a:r>
              <a:rPr lang="en-US" sz="2800" dirty="0"/>
              <a:t>What I use for?</a:t>
            </a:r>
            <a:endParaRPr lang="en-ZA" dirty="0"/>
          </a:p>
        </p:txBody>
      </p:sp>
      <p:sp>
        <p:nvSpPr>
          <p:cNvPr id="3" name="Content Placeholder 2">
            <a:extLst>
              <a:ext uri="{FF2B5EF4-FFF2-40B4-BE49-F238E27FC236}">
                <a16:creationId xmlns:a16="http://schemas.microsoft.com/office/drawing/2014/main" id="{2D46FDD3-1E67-4F6F-B590-A1A30E15D985}"/>
              </a:ext>
            </a:extLst>
          </p:cNvPr>
          <p:cNvSpPr>
            <a:spLocks noGrp="1"/>
          </p:cNvSpPr>
          <p:nvPr>
            <p:ph idx="1"/>
          </p:nvPr>
        </p:nvSpPr>
        <p:spPr/>
        <p:txBody>
          <a:bodyPr>
            <a:normAutofit/>
          </a:bodyPr>
          <a:lstStyle/>
          <a:p>
            <a:pPr marL="0" indent="0">
              <a:buNone/>
            </a:pPr>
            <a:r>
              <a:rPr lang="en-US" dirty="0"/>
              <a:t>CTF’s/Challenges</a:t>
            </a:r>
          </a:p>
          <a:p>
            <a:r>
              <a:rPr lang="en-US" sz="2000" dirty="0"/>
              <a:t>Usually based on fake info/accounts in order to test someone's ability to gather intel and piece it together to form a hypothesis.</a:t>
            </a:r>
          </a:p>
          <a:p>
            <a:pPr marL="0" indent="0">
              <a:buNone/>
            </a:pPr>
            <a:endParaRPr lang="en-US" dirty="0"/>
          </a:p>
          <a:p>
            <a:pPr marL="0" indent="0">
              <a:buNone/>
            </a:pPr>
            <a:r>
              <a:rPr lang="en-US" dirty="0"/>
              <a:t>Example</a:t>
            </a:r>
          </a:p>
          <a:p>
            <a:r>
              <a:rPr lang="en-US" sz="2000" dirty="0"/>
              <a:t>Hack The Box Challenges</a:t>
            </a:r>
          </a:p>
          <a:p>
            <a:r>
              <a:rPr lang="en-US" sz="2000" dirty="0"/>
              <a:t>Personally developed challenges @Bushido</a:t>
            </a:r>
          </a:p>
          <a:p>
            <a:r>
              <a:rPr lang="en-US" sz="2000" dirty="0"/>
              <a:t>#OSINTchallenge (Finding a location of a photo)</a:t>
            </a:r>
          </a:p>
        </p:txBody>
      </p:sp>
      <p:sp>
        <p:nvSpPr>
          <p:cNvPr id="4" name="Footer Placeholder 3">
            <a:extLst>
              <a:ext uri="{FF2B5EF4-FFF2-40B4-BE49-F238E27FC236}">
                <a16:creationId xmlns:a16="http://schemas.microsoft.com/office/drawing/2014/main" id="{D5224504-5A03-411D-9240-BEF8E6F3A66D}"/>
              </a:ext>
            </a:extLst>
          </p:cNvPr>
          <p:cNvSpPr>
            <a:spLocks noGrp="1"/>
          </p:cNvSpPr>
          <p:nvPr>
            <p:ph type="ftr" sz="quarter" idx="11"/>
          </p:nvPr>
        </p:nvSpPr>
        <p:spPr/>
        <p:txBody>
          <a:bodyPr/>
          <a:lstStyle/>
          <a:p>
            <a:r>
              <a:rPr lang="en-US"/>
              <a:t>OSINT: The gateway drug your mom never told you about.</a:t>
            </a:r>
            <a:endParaRPr lang="en-ZA"/>
          </a:p>
        </p:txBody>
      </p:sp>
      <p:pic>
        <p:nvPicPr>
          <p:cNvPr id="7" name="Picture 6">
            <a:extLst>
              <a:ext uri="{FF2B5EF4-FFF2-40B4-BE49-F238E27FC236}">
                <a16:creationId xmlns:a16="http://schemas.microsoft.com/office/drawing/2014/main" id="{B0559BAD-41F4-42AA-909C-4EBE88C1685D}"/>
              </a:ext>
            </a:extLst>
          </p:cNvPr>
          <p:cNvPicPr>
            <a:picLocks noChangeAspect="1"/>
          </p:cNvPicPr>
          <p:nvPr/>
        </p:nvPicPr>
        <p:blipFill>
          <a:blip r:embed="rId3"/>
          <a:stretch>
            <a:fillRect/>
          </a:stretch>
        </p:blipFill>
        <p:spPr>
          <a:xfrm>
            <a:off x="7014664" y="3190343"/>
            <a:ext cx="5177336" cy="3647284"/>
          </a:xfrm>
          <a:prstGeom prst="rect">
            <a:avLst/>
          </a:prstGeom>
        </p:spPr>
      </p:pic>
      <p:sp>
        <p:nvSpPr>
          <p:cNvPr id="8" name="Slide Number Placeholder 7">
            <a:extLst>
              <a:ext uri="{FF2B5EF4-FFF2-40B4-BE49-F238E27FC236}">
                <a16:creationId xmlns:a16="http://schemas.microsoft.com/office/drawing/2014/main" id="{3E1C6EEC-9CE1-47CB-9B72-6AC96962A2E5}"/>
              </a:ext>
            </a:extLst>
          </p:cNvPr>
          <p:cNvSpPr>
            <a:spLocks noGrp="1"/>
          </p:cNvSpPr>
          <p:nvPr>
            <p:ph type="sldNum" sz="quarter" idx="12"/>
          </p:nvPr>
        </p:nvSpPr>
        <p:spPr/>
        <p:txBody>
          <a:bodyPr/>
          <a:lstStyle/>
          <a:p>
            <a:fld id="{327432A8-9E93-4B2C-95D8-8291358AEB31}" type="slidenum">
              <a:rPr lang="en-ZA" smtClean="0"/>
              <a:t>8</a:t>
            </a:fld>
            <a:endParaRPr lang="en-ZA"/>
          </a:p>
        </p:txBody>
      </p:sp>
    </p:spTree>
    <p:extLst>
      <p:ext uri="{BB962C8B-B14F-4D97-AF65-F5344CB8AC3E}">
        <p14:creationId xmlns:p14="http://schemas.microsoft.com/office/powerpoint/2010/main" val="291218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02AEAF3C-0CED-4482-86B9-3C180EDC9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92241F-6C6F-41E9-B163-E2A73EA01788}"/>
              </a:ext>
            </a:extLst>
          </p:cNvPr>
          <p:cNvPicPr>
            <a:picLocks noChangeAspect="1"/>
          </p:cNvPicPr>
          <p:nvPr/>
        </p:nvPicPr>
        <p:blipFill>
          <a:blip r:embed="rId5"/>
          <a:stretch>
            <a:fillRect/>
          </a:stretch>
        </p:blipFill>
        <p:spPr>
          <a:xfrm>
            <a:off x="848305" y="640080"/>
            <a:ext cx="9591093" cy="3380859"/>
          </a:xfrm>
          <a:prstGeom prst="rect">
            <a:avLst/>
          </a:prstGeom>
          <a:ln>
            <a:noFill/>
          </a:ln>
          <a:effectLst>
            <a:outerShdw blurRad="76200" dist="63500" dir="5040000" algn="tl" rotWithShape="0">
              <a:srgbClr val="000000">
                <a:alpha val="41000"/>
              </a:srgbClr>
            </a:outerShdw>
          </a:effectLst>
        </p:spPr>
      </p:pic>
      <p:sp>
        <p:nvSpPr>
          <p:cNvPr id="24" name="Rectangle 23">
            <a:extLst>
              <a:ext uri="{FF2B5EF4-FFF2-40B4-BE49-F238E27FC236}">
                <a16:creationId xmlns:a16="http://schemas.microsoft.com/office/drawing/2014/main" id="{5020BDF5-9C02-46E6-A235-B50ED2AF1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68017"/>
            <a:ext cx="10439400"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35B0C5-A913-4E34-8F89-C8CEA8EAC95A}"/>
              </a:ext>
            </a:extLst>
          </p:cNvPr>
          <p:cNvSpPr>
            <a:spLocks noGrp="1"/>
          </p:cNvSpPr>
          <p:nvPr>
            <p:ph type="title"/>
          </p:nvPr>
        </p:nvSpPr>
        <p:spPr>
          <a:xfrm>
            <a:off x="674158" y="4499572"/>
            <a:ext cx="9619488" cy="955245"/>
          </a:xfrm>
        </p:spPr>
        <p:txBody>
          <a:bodyPr vert="horz" lIns="91440" tIns="45720" rIns="91440" bIns="45720" rtlCol="0" anchor="b">
            <a:normAutofit/>
          </a:bodyPr>
          <a:lstStyle/>
          <a:p>
            <a:pPr algn="r"/>
            <a:r>
              <a:rPr lang="en-US" sz="3000"/>
              <a:t>Why OSINT?</a:t>
            </a:r>
            <a:br>
              <a:rPr lang="en-US" sz="3000"/>
            </a:br>
            <a:r>
              <a:rPr lang="en-US" sz="3000"/>
              <a:t>What I use for?</a:t>
            </a:r>
          </a:p>
        </p:txBody>
      </p:sp>
      <p:sp>
        <p:nvSpPr>
          <p:cNvPr id="3" name="Content Placeholder 2">
            <a:extLst>
              <a:ext uri="{FF2B5EF4-FFF2-40B4-BE49-F238E27FC236}">
                <a16:creationId xmlns:a16="http://schemas.microsoft.com/office/drawing/2014/main" id="{6FD932B6-4AE4-490D-BFDF-01799F152C51}"/>
              </a:ext>
            </a:extLst>
          </p:cNvPr>
          <p:cNvSpPr>
            <a:spLocks noGrp="1"/>
          </p:cNvSpPr>
          <p:nvPr>
            <p:ph idx="1"/>
          </p:nvPr>
        </p:nvSpPr>
        <p:spPr>
          <a:xfrm>
            <a:off x="670984" y="5410221"/>
            <a:ext cx="9622662" cy="513103"/>
          </a:xfrm>
        </p:spPr>
        <p:txBody>
          <a:bodyPr vert="horz" lIns="91440" tIns="45720" rIns="91440" bIns="45720" rtlCol="0" anchor="ctr">
            <a:normAutofit/>
          </a:bodyPr>
          <a:lstStyle/>
          <a:p>
            <a:pPr marL="0" indent="0" algn="r">
              <a:buNone/>
            </a:pPr>
            <a:r>
              <a:rPr lang="en-US" sz="1800"/>
              <a:t>HTB OSINT Challenges</a:t>
            </a:r>
          </a:p>
        </p:txBody>
      </p:sp>
      <p:pic>
        <p:nvPicPr>
          <p:cNvPr id="26" name="Picture 25">
            <a:extLst>
              <a:ext uri="{FF2B5EF4-FFF2-40B4-BE49-F238E27FC236}">
                <a16:creationId xmlns:a16="http://schemas.microsoft.com/office/drawing/2014/main" id="{8A9197D8-E05A-4B70-8742-A3FE216EBD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bwMode="white">
          <a:xfrm>
            <a:off x="0" y="6020068"/>
            <a:ext cx="10439399" cy="275942"/>
          </a:xfrm>
          <a:prstGeom prst="rect">
            <a:avLst/>
          </a:prstGeom>
        </p:spPr>
      </p:pic>
      <p:pic>
        <p:nvPicPr>
          <p:cNvPr id="28" name="Picture 27">
            <a:extLst>
              <a:ext uri="{FF2B5EF4-FFF2-40B4-BE49-F238E27FC236}">
                <a16:creationId xmlns:a16="http://schemas.microsoft.com/office/drawing/2014/main" id="{6161444F-3323-47B2-B7CA-87E67EE6CA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bwMode="white">
          <a:xfrm>
            <a:off x="10583333" y="6021062"/>
            <a:ext cx="1605490" cy="276940"/>
          </a:xfrm>
          <a:prstGeom prst="rect">
            <a:avLst/>
          </a:prstGeom>
        </p:spPr>
      </p:pic>
      <p:sp>
        <p:nvSpPr>
          <p:cNvPr id="30" name="Rectangle 29">
            <a:extLst>
              <a:ext uri="{FF2B5EF4-FFF2-40B4-BE49-F238E27FC236}">
                <a16:creationId xmlns:a16="http://schemas.microsoft.com/office/drawing/2014/main" id="{9A100E83-CB52-4190-BE11-7D3AE1AE4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0594976" y="4367295"/>
            <a:ext cx="1597024" cy="1660332"/>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9353BC10-5290-451C-A994-621E0AE83C68}"/>
              </a:ext>
            </a:extLst>
          </p:cNvPr>
          <p:cNvSpPr>
            <a:spLocks noGrp="1"/>
          </p:cNvSpPr>
          <p:nvPr>
            <p:ph type="sldNum" sz="quarter" idx="12"/>
          </p:nvPr>
        </p:nvSpPr>
        <p:spPr>
          <a:xfrm>
            <a:off x="10709409" y="4687846"/>
            <a:ext cx="1173167" cy="722376"/>
          </a:xfrm>
        </p:spPr>
        <p:txBody>
          <a:bodyPr vert="horz" lIns="91440" tIns="45720" rIns="91440" bIns="45720" rtlCol="0" anchor="b">
            <a:normAutofit/>
          </a:bodyPr>
          <a:lstStyle/>
          <a:p>
            <a:pPr defTabSz="914400">
              <a:lnSpc>
                <a:spcPct val="90000"/>
              </a:lnSpc>
              <a:spcAft>
                <a:spcPts val="600"/>
              </a:spcAft>
            </a:pPr>
            <a:fld id="{327432A8-9E93-4B2C-95D8-8291358AEB31}" type="slidenum">
              <a:rPr lang="en-US" sz="4400">
                <a:solidFill>
                  <a:prstClr val="white">
                    <a:tint val="75000"/>
                  </a:prstClr>
                </a:solidFill>
              </a:rPr>
              <a:pPr defTabSz="914400">
                <a:lnSpc>
                  <a:spcPct val="90000"/>
                </a:lnSpc>
                <a:spcAft>
                  <a:spcPts val="600"/>
                </a:spcAft>
              </a:pPr>
              <a:t>9</a:t>
            </a:fld>
            <a:endParaRPr lang="en-US" sz="4400">
              <a:solidFill>
                <a:prstClr val="white">
                  <a:tint val="75000"/>
                </a:prstClr>
              </a:solidFill>
            </a:endParaRPr>
          </a:p>
        </p:txBody>
      </p:sp>
      <p:sp>
        <p:nvSpPr>
          <p:cNvPr id="4" name="Footer Placeholder 3">
            <a:extLst>
              <a:ext uri="{FF2B5EF4-FFF2-40B4-BE49-F238E27FC236}">
                <a16:creationId xmlns:a16="http://schemas.microsoft.com/office/drawing/2014/main" id="{A250E18A-5C7F-4007-9702-26BF149B728A}"/>
              </a:ext>
            </a:extLst>
          </p:cNvPr>
          <p:cNvSpPr>
            <a:spLocks noGrp="1"/>
          </p:cNvSpPr>
          <p:nvPr>
            <p:ph type="ftr" sz="quarter" idx="11"/>
          </p:nvPr>
        </p:nvSpPr>
        <p:spPr>
          <a:xfrm>
            <a:off x="1950321" y="6027628"/>
            <a:ext cx="6870660" cy="365125"/>
          </a:xfrm>
        </p:spPr>
        <p:txBody>
          <a:bodyPr vert="horz" lIns="91440" tIns="45720" rIns="91440" bIns="45720" rtlCol="0" anchor="ctr">
            <a:normAutofit/>
          </a:bodyPr>
          <a:lstStyle/>
          <a:p>
            <a:pPr algn="r" defTabSz="914400">
              <a:spcAft>
                <a:spcPts val="600"/>
              </a:spcAft>
            </a:pPr>
            <a:r>
              <a:rPr lang="en-US" kern="1200">
                <a:solidFill>
                  <a:schemeClr val="tx1">
                    <a:tint val="75000"/>
                  </a:schemeClr>
                </a:solidFill>
                <a:latin typeface="+mn-lt"/>
                <a:ea typeface="+mn-ea"/>
                <a:cs typeface="+mn-cs"/>
              </a:rPr>
              <a:t>OSINT: The gateway drug your mom never told you about.</a:t>
            </a:r>
          </a:p>
        </p:txBody>
      </p:sp>
    </p:spTree>
    <p:extLst>
      <p:ext uri="{BB962C8B-B14F-4D97-AF65-F5344CB8AC3E}">
        <p14:creationId xmlns:p14="http://schemas.microsoft.com/office/powerpoint/2010/main" val="4057653257"/>
      </p:ext>
    </p:extLst>
  </p:cSld>
  <p:clrMapOvr>
    <a:masterClrMapping/>
  </p:clrMapOvr>
</p:sld>
</file>

<file path=ppt/theme/theme1.xml><?xml version="1.0" encoding="utf-8"?>
<a:theme xmlns:a="http://schemas.openxmlformats.org/drawingml/2006/main" name="Berli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Gov-X Innovation Challenge Presentation Template</Template>
  <TotalTime>1999</TotalTime>
  <Words>2710</Words>
  <Application>Microsoft Office PowerPoint</Application>
  <PresentationFormat>Widescreen</PresentationFormat>
  <Paragraphs>330</Paragraphs>
  <Slides>36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Open Sans</vt:lpstr>
      <vt:lpstr>Trebuchet MS</vt:lpstr>
      <vt:lpstr>Berlin</vt:lpstr>
      <vt:lpstr>OSINT?</vt:lpstr>
      <vt:lpstr>Outline</vt:lpstr>
      <vt:lpstr>Introduction – $ career/ ls -a</vt:lpstr>
      <vt:lpstr>What is OSINT</vt:lpstr>
      <vt:lpstr>What is OSINT?</vt:lpstr>
      <vt:lpstr>What is OSINT?</vt:lpstr>
      <vt:lpstr>Why OSINT? What I/we use it for?</vt:lpstr>
      <vt:lpstr>Why OSINT? What I use for?</vt:lpstr>
      <vt:lpstr>Why OSINT? What I use for?</vt:lpstr>
      <vt:lpstr>Why OSINT? What I use for?</vt:lpstr>
      <vt:lpstr>Why OSINT? What I use for?</vt:lpstr>
      <vt:lpstr>Why OSINT? What I use for?</vt:lpstr>
      <vt:lpstr>Why OSINT? What I use for?</vt:lpstr>
      <vt:lpstr>Why OSINT? What we use it for?</vt:lpstr>
      <vt:lpstr>Why OSINT? What we use it for?</vt:lpstr>
      <vt:lpstr>Why OSINT? What we use it for?</vt:lpstr>
      <vt:lpstr>Why OSINT? What we use it for?</vt:lpstr>
      <vt:lpstr>Why OSINT? What we use it for?</vt:lpstr>
      <vt:lpstr>The drug Why it is so awesome?</vt:lpstr>
      <vt:lpstr>The drug Why it is so awesome? </vt:lpstr>
      <vt:lpstr>The highs What is the result?</vt:lpstr>
      <vt:lpstr>The highs Why it is so awesome? What is the result?</vt:lpstr>
      <vt:lpstr>The side effects What can you gain indirectly</vt:lpstr>
      <vt:lpstr>The side effects What can you gain indirectly</vt:lpstr>
      <vt:lpstr>What now? Feed the supply</vt:lpstr>
      <vt:lpstr>What now? Feed the supply</vt:lpstr>
      <vt:lpstr>What now? Feed the supply</vt:lpstr>
      <vt:lpstr>Takeaway/Summary</vt:lpstr>
      <vt:lpstr>Takeaway/Summary</vt:lpstr>
      <vt:lpstr>Links and Attribution</vt:lpstr>
      <vt:lpstr>Look us up!  Hack South</vt:lpstr>
      <vt:lpstr>Look us up!  Hack South</vt:lpstr>
      <vt:lpstr>Look us up!  Hack South</vt:lpstr>
      <vt:lpstr>Look us up!  Hack South</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dc:title>
  <dc:creator>Charles Wroth</dc:creator>
  <cp:lastModifiedBy>Charles Wroth</cp:lastModifiedBy>
  <cp:revision>14</cp:revision>
  <dcterms:created xsi:type="dcterms:W3CDTF">2020-10-17T14:05:57Z</dcterms:created>
  <dcterms:modified xsi:type="dcterms:W3CDTF">2021-02-05T08:58:13Z</dcterms:modified>
</cp:coreProperties>
</file>